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76" r:id="rId4"/>
    <p:sldId id="274" r:id="rId5"/>
    <p:sldId id="259" r:id="rId6"/>
    <p:sldId id="260" r:id="rId7"/>
    <p:sldId id="283" r:id="rId8"/>
    <p:sldId id="262" r:id="rId9"/>
    <p:sldId id="263" r:id="rId10"/>
    <p:sldId id="284" r:id="rId11"/>
    <p:sldId id="266" r:id="rId12"/>
    <p:sldId id="267" r:id="rId13"/>
    <p:sldId id="278" r:id="rId14"/>
    <p:sldId id="289" r:id="rId15"/>
    <p:sldId id="270" r:id="rId16"/>
    <p:sldId id="287" r:id="rId17"/>
    <p:sldId id="272" r:id="rId18"/>
    <p:sldId id="281" r:id="rId19"/>
    <p:sldId id="273" r:id="rId20"/>
    <p:sldId id="286" r:id="rId2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A16"/>
    <a:srgbClr val="660066"/>
    <a:srgbClr val="321547"/>
    <a:srgbClr val="34164A"/>
    <a:srgbClr val="4C2E10"/>
    <a:srgbClr val="42261A"/>
    <a:srgbClr val="3C2318"/>
    <a:srgbClr val="3E1F16"/>
    <a:srgbClr val="FF3333"/>
    <a:srgbClr val="41307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4660"/>
  </p:normalViewPr>
  <p:slideViewPr>
    <p:cSldViewPr>
      <p:cViewPr varScale="1">
        <p:scale>
          <a:sx n="69" d="100"/>
          <a:sy n="69" d="100"/>
        </p:scale>
        <p:origin x="-5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153787-E6AF-4D27-BE56-D14589403D8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02750E4E-F58F-47CA-8BDE-22431397C1F8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3200" b="1" i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«Специальность»</a:t>
          </a:r>
          <a:endParaRPr lang="ru-RU" sz="3200" b="1" i="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370A95-F672-4F4C-A082-7407213D78E3}" type="parTrans" cxnId="{248692D7-A1E2-4E67-A8A0-C4883D6F767F}">
      <dgm:prSet/>
      <dgm:spPr/>
      <dgm:t>
        <a:bodyPr/>
        <a:lstStyle/>
        <a:p>
          <a:endParaRPr lang="ru-RU"/>
        </a:p>
      </dgm:t>
    </dgm:pt>
    <dgm:pt modelId="{58F3BEBE-8D12-48C5-9373-756B8D6F620B}" type="sibTrans" cxnId="{248692D7-A1E2-4E67-A8A0-C4883D6F767F}">
      <dgm:prSet/>
      <dgm:spPr/>
      <dgm:t>
        <a:bodyPr/>
        <a:lstStyle/>
        <a:p>
          <a:endParaRPr lang="ru-RU"/>
        </a:p>
      </dgm:t>
    </dgm:pt>
    <dgm:pt modelId="{7A90CA97-C2D1-4D82-86F6-F6AF7938506A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2800" b="1" i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«Основы  изобразительной грамоты»</a:t>
          </a:r>
          <a:endParaRPr lang="ru-RU" sz="2800" b="1" i="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DDFEDF-236D-4185-8946-01A266038793}" type="parTrans" cxnId="{CA275D7D-29BE-469E-BCE6-32E91972D6A3}">
      <dgm:prSet/>
      <dgm:spPr/>
      <dgm:t>
        <a:bodyPr/>
        <a:lstStyle/>
        <a:p>
          <a:endParaRPr lang="ru-RU"/>
        </a:p>
      </dgm:t>
    </dgm:pt>
    <dgm:pt modelId="{6CCC8DFE-AE37-4BA9-BAF6-640920726B72}" type="sibTrans" cxnId="{CA275D7D-29BE-469E-BCE6-32E91972D6A3}">
      <dgm:prSet/>
      <dgm:spPr/>
      <dgm:t>
        <a:bodyPr/>
        <a:lstStyle/>
        <a:p>
          <a:endParaRPr lang="ru-RU"/>
        </a:p>
      </dgm:t>
    </dgm:pt>
    <dgm:pt modelId="{D484BB4A-E6B3-4FA0-997B-97655A1BFD5E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1" i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«Декоративно-прикладное  искусство»</a:t>
          </a:r>
          <a:endParaRPr lang="ru-RU" b="1" i="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A0573E-1464-4DBE-8C58-488637354D6E}" type="parTrans" cxnId="{E28285E4-1B04-4C76-9901-19F0CCF26ED7}">
      <dgm:prSet/>
      <dgm:spPr/>
      <dgm:t>
        <a:bodyPr/>
        <a:lstStyle/>
        <a:p>
          <a:endParaRPr lang="ru-RU"/>
        </a:p>
      </dgm:t>
    </dgm:pt>
    <dgm:pt modelId="{ADCD9388-7D71-4186-9D62-48A7A8F51128}" type="sibTrans" cxnId="{E28285E4-1B04-4C76-9901-19F0CCF26ED7}">
      <dgm:prSet/>
      <dgm:spPr/>
      <dgm:t>
        <a:bodyPr/>
        <a:lstStyle/>
        <a:p>
          <a:endParaRPr lang="ru-RU"/>
        </a:p>
      </dgm:t>
    </dgm:pt>
    <dgm:pt modelId="{9AA4255B-B045-47A0-8DC5-3AE9090FA573}" type="pres">
      <dgm:prSet presAssocID="{8A153787-E6AF-4D27-BE56-D14589403D8C}" presName="compositeShape" presStyleCnt="0">
        <dgm:presLayoutVars>
          <dgm:dir/>
          <dgm:resizeHandles/>
        </dgm:presLayoutVars>
      </dgm:prSet>
      <dgm:spPr/>
    </dgm:pt>
    <dgm:pt modelId="{CD2924E3-25ED-4C76-842E-CDEBAB2C4069}" type="pres">
      <dgm:prSet presAssocID="{8A153787-E6AF-4D27-BE56-D14589403D8C}" presName="pyramid" presStyleLbl="node1" presStyleIdx="0" presStyleCnt="1" custLinFactNeighborX="-4555" custLinFactNeighborY="3184"/>
      <dgm:spPr>
        <a:solidFill>
          <a:srgbClr val="C00000"/>
        </a:solidFill>
        <a:ln>
          <a:solidFill>
            <a:srgbClr val="FFFF00"/>
          </a:solidFill>
        </a:ln>
      </dgm:spPr>
    </dgm:pt>
    <dgm:pt modelId="{B49E95A8-5C8F-411C-A66E-B613656FA32B}" type="pres">
      <dgm:prSet presAssocID="{8A153787-E6AF-4D27-BE56-D14589403D8C}" presName="theList" presStyleCnt="0"/>
      <dgm:spPr/>
    </dgm:pt>
    <dgm:pt modelId="{041F43B3-56FE-4E5D-BCFD-FF962F4B5B92}" type="pres">
      <dgm:prSet presAssocID="{02750E4E-F58F-47CA-8BDE-22431397C1F8}" presName="aNode" presStyleLbl="fgAcc1" presStyleIdx="0" presStyleCnt="3" custScaleX="144260" custLinFactNeighborX="28822" custLinFactNeighborY="-70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E9B04-EDC4-4620-86BA-2A58E8E0C7D1}" type="pres">
      <dgm:prSet presAssocID="{02750E4E-F58F-47CA-8BDE-22431397C1F8}" presName="aSpace" presStyleCnt="0"/>
      <dgm:spPr/>
    </dgm:pt>
    <dgm:pt modelId="{D7980AE2-B826-469C-A3F9-2C76611F7020}" type="pres">
      <dgm:prSet presAssocID="{7A90CA97-C2D1-4D82-86F6-F6AF7938506A}" presName="aNode" presStyleLbl="fgAcc1" presStyleIdx="1" presStyleCnt="3" custScaleX="145339" custLinFactNeighborX="30847" custLinFactNeighborY="51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202D5-615D-4F66-A4A6-865795DB5188}" type="pres">
      <dgm:prSet presAssocID="{7A90CA97-C2D1-4D82-86F6-F6AF7938506A}" presName="aSpace" presStyleCnt="0"/>
      <dgm:spPr/>
    </dgm:pt>
    <dgm:pt modelId="{3CC7C564-EEF9-407B-AF39-9DD484B32C09}" type="pres">
      <dgm:prSet presAssocID="{D484BB4A-E6B3-4FA0-997B-97655A1BFD5E}" presName="aNode" presStyleLbl="fgAcc1" presStyleIdx="2" presStyleCnt="3" custScaleX="144514" custLinFactY="14458" custLinFactNeighborX="321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1D49DC-0330-4659-9199-997EBF9A4E3D}" type="pres">
      <dgm:prSet presAssocID="{D484BB4A-E6B3-4FA0-997B-97655A1BFD5E}" presName="aSpace" presStyleCnt="0"/>
      <dgm:spPr/>
    </dgm:pt>
  </dgm:ptLst>
  <dgm:cxnLst>
    <dgm:cxn modelId="{942917A8-8682-4955-A1ED-163E2148C6CC}" type="presOf" srcId="{02750E4E-F58F-47CA-8BDE-22431397C1F8}" destId="{041F43B3-56FE-4E5D-BCFD-FF962F4B5B92}" srcOrd="0" destOrd="0" presId="urn:microsoft.com/office/officeart/2005/8/layout/pyramid2"/>
    <dgm:cxn modelId="{248692D7-A1E2-4E67-A8A0-C4883D6F767F}" srcId="{8A153787-E6AF-4D27-BE56-D14589403D8C}" destId="{02750E4E-F58F-47CA-8BDE-22431397C1F8}" srcOrd="0" destOrd="0" parTransId="{9E370A95-F672-4F4C-A082-7407213D78E3}" sibTransId="{58F3BEBE-8D12-48C5-9373-756B8D6F620B}"/>
    <dgm:cxn modelId="{ADA79CC3-4EB6-44AF-B72D-C9B1ED656BEE}" type="presOf" srcId="{8A153787-E6AF-4D27-BE56-D14589403D8C}" destId="{9AA4255B-B045-47A0-8DC5-3AE9090FA573}" srcOrd="0" destOrd="0" presId="urn:microsoft.com/office/officeart/2005/8/layout/pyramid2"/>
    <dgm:cxn modelId="{E28FE5EA-4D25-4ABC-B6C3-70DFA291A72B}" type="presOf" srcId="{7A90CA97-C2D1-4D82-86F6-F6AF7938506A}" destId="{D7980AE2-B826-469C-A3F9-2C76611F7020}" srcOrd="0" destOrd="0" presId="urn:microsoft.com/office/officeart/2005/8/layout/pyramid2"/>
    <dgm:cxn modelId="{E28285E4-1B04-4C76-9901-19F0CCF26ED7}" srcId="{8A153787-E6AF-4D27-BE56-D14589403D8C}" destId="{D484BB4A-E6B3-4FA0-997B-97655A1BFD5E}" srcOrd="2" destOrd="0" parTransId="{32A0573E-1464-4DBE-8C58-488637354D6E}" sibTransId="{ADCD9388-7D71-4186-9D62-48A7A8F51128}"/>
    <dgm:cxn modelId="{94B9110B-F55F-4C81-8733-BCA5FE02AB0A}" type="presOf" srcId="{D484BB4A-E6B3-4FA0-997B-97655A1BFD5E}" destId="{3CC7C564-EEF9-407B-AF39-9DD484B32C09}" srcOrd="0" destOrd="0" presId="urn:microsoft.com/office/officeart/2005/8/layout/pyramid2"/>
    <dgm:cxn modelId="{CA275D7D-29BE-469E-BCE6-32E91972D6A3}" srcId="{8A153787-E6AF-4D27-BE56-D14589403D8C}" destId="{7A90CA97-C2D1-4D82-86F6-F6AF7938506A}" srcOrd="1" destOrd="0" parTransId="{00DDFEDF-236D-4185-8946-01A266038793}" sibTransId="{6CCC8DFE-AE37-4BA9-BAF6-640920726B72}"/>
    <dgm:cxn modelId="{4CF9DFA2-72CE-4CE4-90BB-F42A19C4F61A}" type="presParOf" srcId="{9AA4255B-B045-47A0-8DC5-3AE9090FA573}" destId="{CD2924E3-25ED-4C76-842E-CDEBAB2C4069}" srcOrd="0" destOrd="0" presId="urn:microsoft.com/office/officeart/2005/8/layout/pyramid2"/>
    <dgm:cxn modelId="{ED5363AA-B5EF-4458-A52A-3C080FD82EA8}" type="presParOf" srcId="{9AA4255B-B045-47A0-8DC5-3AE9090FA573}" destId="{B49E95A8-5C8F-411C-A66E-B613656FA32B}" srcOrd="1" destOrd="0" presId="urn:microsoft.com/office/officeart/2005/8/layout/pyramid2"/>
    <dgm:cxn modelId="{619C4A44-B4B1-4E92-8AD5-FAB50187C2C0}" type="presParOf" srcId="{B49E95A8-5C8F-411C-A66E-B613656FA32B}" destId="{041F43B3-56FE-4E5D-BCFD-FF962F4B5B92}" srcOrd="0" destOrd="0" presId="urn:microsoft.com/office/officeart/2005/8/layout/pyramid2"/>
    <dgm:cxn modelId="{CF2012CA-CC31-49E1-8F8B-82FDD059D6C8}" type="presParOf" srcId="{B49E95A8-5C8F-411C-A66E-B613656FA32B}" destId="{C22E9B04-EDC4-4620-86BA-2A58E8E0C7D1}" srcOrd="1" destOrd="0" presId="urn:microsoft.com/office/officeart/2005/8/layout/pyramid2"/>
    <dgm:cxn modelId="{16B62000-2324-47C7-BA5F-D9E9742DA32D}" type="presParOf" srcId="{B49E95A8-5C8F-411C-A66E-B613656FA32B}" destId="{D7980AE2-B826-469C-A3F9-2C76611F7020}" srcOrd="2" destOrd="0" presId="urn:microsoft.com/office/officeart/2005/8/layout/pyramid2"/>
    <dgm:cxn modelId="{B2599DF0-F566-4AB4-81A1-DD344C0C2AA1}" type="presParOf" srcId="{B49E95A8-5C8F-411C-A66E-B613656FA32B}" destId="{503202D5-615D-4F66-A4A6-865795DB5188}" srcOrd="3" destOrd="0" presId="urn:microsoft.com/office/officeart/2005/8/layout/pyramid2"/>
    <dgm:cxn modelId="{67D34CE4-2198-44C4-956E-D55515DD3AE1}" type="presParOf" srcId="{B49E95A8-5C8F-411C-A66E-B613656FA32B}" destId="{3CC7C564-EEF9-407B-AF39-9DD484B32C09}" srcOrd="4" destOrd="0" presId="urn:microsoft.com/office/officeart/2005/8/layout/pyramid2"/>
    <dgm:cxn modelId="{B9309AB1-FF45-47B1-A125-DEE2D0ACF044}" type="presParOf" srcId="{B49E95A8-5C8F-411C-A66E-B613656FA32B}" destId="{D81D49DC-0330-4659-9199-997EBF9A4E3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2924E3-25ED-4C76-842E-CDEBAB2C4069}">
      <dsp:nvSpPr>
        <dsp:cNvPr id="0" name=""/>
        <dsp:cNvSpPr/>
      </dsp:nvSpPr>
      <dsp:spPr>
        <a:xfrm>
          <a:off x="1080599" y="0"/>
          <a:ext cx="5029199" cy="5029199"/>
        </a:xfrm>
        <a:prstGeom prst="triangle">
          <a:avLst/>
        </a:prstGeom>
        <a:solidFill>
          <a:srgbClr val="C0000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F43B3-56FE-4E5D-BCFD-FF962F4B5B92}">
      <dsp:nvSpPr>
        <dsp:cNvPr id="0" name=""/>
        <dsp:cNvSpPr/>
      </dsp:nvSpPr>
      <dsp:spPr>
        <a:xfrm>
          <a:off x="4043039" y="400331"/>
          <a:ext cx="4715830" cy="11905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«Специальность»</a:t>
          </a:r>
          <a:endParaRPr lang="ru-RU" sz="3200" b="1" i="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43039" y="400331"/>
        <a:ext cx="4715830" cy="1190505"/>
      </dsp:txXfrm>
    </dsp:sp>
    <dsp:sp modelId="{D7980AE2-B826-469C-A3F9-2C76611F7020}">
      <dsp:nvSpPr>
        <dsp:cNvPr id="0" name=""/>
        <dsp:cNvSpPr/>
      </dsp:nvSpPr>
      <dsp:spPr>
        <a:xfrm>
          <a:off x="4091600" y="1921591"/>
          <a:ext cx="4751102" cy="11905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«Основы  изобразительной грамотности»</a:t>
          </a:r>
          <a:endParaRPr lang="ru-RU" sz="2800" b="1" i="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91600" y="1921591"/>
        <a:ext cx="4751102" cy="1190505"/>
      </dsp:txXfrm>
    </dsp:sp>
    <dsp:sp modelId="{3CC7C564-EEF9-407B-AF39-9DD484B32C09}">
      <dsp:nvSpPr>
        <dsp:cNvPr id="0" name=""/>
        <dsp:cNvSpPr/>
      </dsp:nvSpPr>
      <dsp:spPr>
        <a:xfrm>
          <a:off x="4146568" y="3505196"/>
          <a:ext cx="4724133" cy="11905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«Декоративно-прикладное  искусство»</a:t>
          </a:r>
          <a:endParaRPr lang="ru-RU" sz="3100" b="1" i="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46568" y="3505196"/>
        <a:ext cx="4724133" cy="1190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0FA3D-4A4D-4B1A-898D-5F8A07DA8A0B}" type="datetimeFigureOut">
              <a:rPr lang="ru-RU" smtClean="0"/>
              <a:pPr/>
              <a:t>22.06.2012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8CE72-4DD9-4A55-B78C-12D668BD0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8CE72-4DD9-4A55-B78C-12D668BD083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6/22/2012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6705600" cy="33528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Номинация: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«Традиционная </a:t>
            </a:r>
            <a:br>
              <a:rPr lang="ru-RU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народная   игрушка»</a:t>
            </a:r>
            <a:br>
              <a:rPr lang="ru-RU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3657600"/>
            <a:ext cx="5105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Автор: 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smtClean="0">
                <a:solidFill>
                  <a:srgbClr val="7030A0"/>
                </a:solidFill>
              </a:rPr>
              <a:t>Золотарева Юлия,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обучающаяся студии «Веселые  петельки»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МКОУ  ДОД </a:t>
            </a:r>
            <a:r>
              <a:rPr lang="ru-RU" b="1" dirty="0" smtClean="0">
                <a:solidFill>
                  <a:srgbClr val="7030A0"/>
                </a:solidFill>
              </a:rPr>
              <a:t>«Центр детского  творчества»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Арзгирский  района </a:t>
            </a:r>
            <a:r>
              <a:rPr lang="ru-RU" b="1" dirty="0" smtClean="0">
                <a:solidFill>
                  <a:srgbClr val="7030A0"/>
                </a:solidFill>
              </a:rPr>
              <a:t>Ставропольского край</a:t>
            </a: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r>
              <a:rPr lang="ru-RU" b="1" i="1" dirty="0" smtClean="0">
                <a:solidFill>
                  <a:srgbClr val="7030A0"/>
                </a:solidFill>
              </a:rPr>
              <a:t>Руководитель: </a:t>
            </a:r>
          </a:p>
          <a:p>
            <a:r>
              <a:rPr lang="ru-RU" sz="2200" b="1" dirty="0" err="1" smtClean="0">
                <a:solidFill>
                  <a:srgbClr val="7030A0"/>
                </a:solidFill>
              </a:rPr>
              <a:t>Польченко</a:t>
            </a:r>
            <a:r>
              <a:rPr lang="ru-RU" sz="2200" b="1" dirty="0" smtClean="0">
                <a:solidFill>
                  <a:srgbClr val="7030A0"/>
                </a:solidFill>
              </a:rPr>
              <a:t>  Любовь  Алексеевна</a:t>
            </a:r>
            <a:r>
              <a:rPr lang="ru-RU" b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педагог  дополнительного образования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высшей квалификационной категории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2286000" cy="30620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4800600" cy="5791200"/>
          </a:xfrm>
        </p:spPr>
        <p:txBody>
          <a:bodyPr>
            <a:noAutofit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1.Используется местная глина.</a:t>
            </a:r>
          </a:p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её собирают весной после половодья на реке</a:t>
            </a:r>
          </a:p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Вятке. её рубят лопатой, множество раз</a:t>
            </a:r>
          </a:p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переворачивают, заливают водой. Снова</a:t>
            </a:r>
          </a:p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перелопачивают, раньше месили ногами. </a:t>
            </a:r>
          </a:p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Смешивается с  мелким речным песком.</a:t>
            </a: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чтобы при обжиге не трескалась  </a:t>
            </a: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Готовую глину раскатывают на шарики.</a:t>
            </a: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из них делают блины и сворачивают основную форму нужной игрушки</a:t>
            </a: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800" b="1" cap="all" dirty="0" smtClean="0">
              <a:ln w="9000" cmpd="sng">
                <a:noFill/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    Фигурки лепят по частям.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следы лепки сглаживают влажной тряпкой для придания изделию ровной поверхности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 . Сушка   игрушки</a:t>
            </a:r>
            <a:r>
              <a:rPr lang="ru-RU" sz="13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3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несколько дней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 Обжиг  игрушку.</a:t>
            </a:r>
            <a:endParaRPr lang="ru-RU" sz="1400" b="1" cap="all" dirty="0" smtClean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3-4 часа обжигали в русской печи и остужали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7.  «</a:t>
            </a:r>
            <a:r>
              <a:rPr lang="ru-RU" sz="1400" b="1" cap="all" dirty="0" err="1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Обеливание</a:t>
            </a:r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 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характерно только для </a:t>
            </a:r>
            <a:r>
              <a:rPr lang="ru-RU" sz="1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Дымкова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Игрушки погружали в раствор мелкого молотового мела, разведенного на молоке, и ставили на сквозняк. Молоко быстро скисало, и на поверхности изделия образовывалась пленка, красная глина превращалась в ослепительно белую и была готова для росписи  </a:t>
            </a:r>
          </a:p>
          <a:p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066800"/>
            <a:ext cx="4343400" cy="5638800"/>
          </a:xfrm>
        </p:spPr>
        <p:txBody>
          <a:bodyPr>
            <a:noAutofit/>
          </a:bodyPr>
          <a:lstStyle/>
          <a:p>
            <a:pPr marL="0" lvl="0" indent="26670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0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Цветовая гамма игрушки</a:t>
            </a:r>
            <a:endParaRPr lang="ru-RU" sz="2000" b="1" cap="all" dirty="0" smtClean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  <a:p>
            <a:pPr marL="0" lv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</a:t>
            </a:r>
            <a:endParaRPr lang="ru-RU" sz="1400" dirty="0" smtClean="0">
              <a:solidFill>
                <a:schemeClr val="tx1"/>
              </a:solidFill>
              <a:latin typeface="Arial" pitchFamily="34" charset="0"/>
            </a:endParaRP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краски  составляли на яйце с квасом; </a:t>
            </a: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краски не две-три, как в других промыслах, а добрый десяток;</a:t>
            </a: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чистые  цвета: синяя, желтая, зеленая, оранжево-красный сурик, малиновая - фуксин, сажа черная; </a:t>
            </a: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смешанные цвета: </a:t>
            </a:r>
            <a:r>
              <a:rPr lang="ru-RU" sz="1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голубая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розовая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коричневая;</a:t>
            </a: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начинали расписывать с самой светлой краски, заканчивали самой темной;   </a:t>
            </a: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None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</a:t>
            </a: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кисти у мастериц были самодельные, из лучинок и тряпок, но одна непременно тонкая хорьковая - для росписи лица;</a:t>
            </a: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узоры на игрушках наводили традиционные: клетки, полоски, кружки, овалы, точки;</a:t>
            </a: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2667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31000"/>
              <a:buBlip>
                <a:blip r:embed="rId2"/>
              </a:buBlip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довершение всего украшали сияющими листочками-ромбиками сусального золота.</a:t>
            </a: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266700"/>
            <a:endParaRPr lang="ru-RU" sz="1400" dirty="0">
              <a:solidFill>
                <a:srgbClr val="4A2A16"/>
              </a:solidFill>
            </a:endParaRPr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228600" y="107133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ТЕХНОЛОГИЯ ИЗГОТОВЛЕНИЯ ДЫМКОВСКОЙ ИГРУШКИ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09600"/>
            <a:ext cx="2200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Лепка  изделия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609600"/>
            <a:ext cx="2481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Роспись  изделия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4124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ГЕОМЕТРИЧЕСКИЙ ОРНАМЕНТ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C:\Users\123\Desktop\маё\ИГРЫ ДЛЯ ПРОГРАММЫ\Отсканировано 13.05.2012 14-39 (2)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852" r="2996" b="37037"/>
          <a:stretch>
            <a:fillRect/>
          </a:stretch>
        </p:blipFill>
        <p:spPr bwMode="auto">
          <a:xfrm>
            <a:off x="1752600" y="914400"/>
            <a:ext cx="4343400" cy="2514600"/>
          </a:xfrm>
          <a:prstGeom prst="rect">
            <a:avLst/>
          </a:prstGeom>
          <a:noFill/>
        </p:spPr>
      </p:pic>
      <p:sp>
        <p:nvSpPr>
          <p:cNvPr id="6" name="Выноска 1 5"/>
          <p:cNvSpPr/>
          <p:nvPr/>
        </p:nvSpPr>
        <p:spPr>
          <a:xfrm>
            <a:off x="7010400" y="1066800"/>
            <a:ext cx="1905000" cy="1524000"/>
          </a:xfrm>
          <a:prstGeom prst="borderCallout1">
            <a:avLst>
              <a:gd name="adj1" fmla="val 29193"/>
              <a:gd name="adj2" fmla="val -1371"/>
              <a:gd name="adj3" fmla="val 47149"/>
              <a:gd name="adj4" fmla="val -46556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Основы узора  составляли: клетки, полоски, кружки, овалы, точки</a:t>
            </a:r>
            <a:endParaRPr lang="ru-RU" dirty="0"/>
          </a:p>
        </p:txBody>
      </p:sp>
      <p:pic>
        <p:nvPicPr>
          <p:cNvPr id="17410" name="Picture 2" descr="F:\дпи\п4.bmp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7850" t="48279" r="54233" b="8620"/>
          <a:stretch>
            <a:fillRect/>
          </a:stretch>
        </p:blipFill>
        <p:spPr bwMode="auto">
          <a:xfrm rot="5400000">
            <a:off x="2594810" y="2739189"/>
            <a:ext cx="3048000" cy="4732421"/>
          </a:xfrm>
          <a:prstGeom prst="rect">
            <a:avLst/>
          </a:prstGeom>
          <a:noFill/>
        </p:spPr>
      </p:pic>
      <p:sp>
        <p:nvSpPr>
          <p:cNvPr id="8" name="Выноска 1 7"/>
          <p:cNvSpPr/>
          <p:nvPr/>
        </p:nvSpPr>
        <p:spPr>
          <a:xfrm>
            <a:off x="7467600" y="3200400"/>
            <a:ext cx="1524000" cy="1295400"/>
          </a:xfrm>
          <a:prstGeom prst="borderCallout1">
            <a:avLst>
              <a:gd name="adj1" fmla="val 29193"/>
              <a:gd name="adj2" fmla="val -1371"/>
              <a:gd name="adj3" fmla="val 49662"/>
              <a:gd name="adj4" fmla="val -74375"/>
            </a:avLst>
          </a:prstGeom>
          <a:ln>
            <a:solidFill>
              <a:srgbClr val="4A2A1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Символы  солнца</a:t>
            </a:r>
            <a:endParaRPr lang="ru-RU" dirty="0"/>
          </a:p>
        </p:txBody>
      </p:sp>
      <p:sp>
        <p:nvSpPr>
          <p:cNvPr id="9" name="Выноска 1 8"/>
          <p:cNvSpPr/>
          <p:nvPr/>
        </p:nvSpPr>
        <p:spPr>
          <a:xfrm>
            <a:off x="7086600" y="4724400"/>
            <a:ext cx="1219200" cy="1219200"/>
          </a:xfrm>
          <a:prstGeom prst="borderCallout1">
            <a:avLst>
              <a:gd name="adj1" fmla="val 29193"/>
              <a:gd name="adj2" fmla="val -1371"/>
              <a:gd name="adj3" fmla="val -13639"/>
              <a:gd name="adj4" fmla="val -65965"/>
            </a:avLst>
          </a:prstGeom>
          <a:ln>
            <a:solidFill>
              <a:srgbClr val="4A2A1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Символы  земли</a:t>
            </a:r>
            <a:endParaRPr lang="ru-RU" dirty="0"/>
          </a:p>
        </p:txBody>
      </p:sp>
      <p:sp>
        <p:nvSpPr>
          <p:cNvPr id="10" name="Выноска 1 9"/>
          <p:cNvSpPr/>
          <p:nvPr/>
        </p:nvSpPr>
        <p:spPr>
          <a:xfrm>
            <a:off x="152400" y="2667000"/>
            <a:ext cx="1447800" cy="1219200"/>
          </a:xfrm>
          <a:prstGeom prst="borderCallout1">
            <a:avLst>
              <a:gd name="adj1" fmla="val 99648"/>
              <a:gd name="adj2" fmla="val 53174"/>
              <a:gd name="adj3" fmla="val 210225"/>
              <a:gd name="adj4" fmla="val 111847"/>
            </a:avLst>
          </a:prstGeom>
          <a:ln>
            <a:solidFill>
              <a:srgbClr val="4A2A1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Символы  плодородия</a:t>
            </a:r>
            <a:endParaRPr lang="ru-RU" dirty="0"/>
          </a:p>
        </p:txBody>
      </p:sp>
      <p:sp>
        <p:nvSpPr>
          <p:cNvPr id="11" name="Выноска 1 10"/>
          <p:cNvSpPr/>
          <p:nvPr/>
        </p:nvSpPr>
        <p:spPr>
          <a:xfrm>
            <a:off x="228600" y="5105400"/>
            <a:ext cx="1219200" cy="1143000"/>
          </a:xfrm>
          <a:prstGeom prst="borderCallout1">
            <a:avLst>
              <a:gd name="adj1" fmla="val 49951"/>
              <a:gd name="adj2" fmla="val 99765"/>
              <a:gd name="adj3" fmla="val 80073"/>
              <a:gd name="adj4" fmla="val 127098"/>
            </a:avLst>
          </a:prstGeom>
          <a:ln>
            <a:solidFill>
              <a:srgbClr val="4A2A1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Символы  воды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0"/>
            <a:ext cx="837235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ЖЕНСКИЕ ОБРАЗЫ В ГЛИНЯНЫХ ИГРУШКАХ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2" descr="C:\Users\123\Desktop\маё\ИГРЫ ДЛЯ ПРОГРАММЫ\Отсканировано 13.05.2012 13-2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038600"/>
            <a:ext cx="1661328" cy="2514600"/>
          </a:xfrm>
          <a:prstGeom prst="rect">
            <a:avLst/>
          </a:prstGeom>
          <a:noFill/>
        </p:spPr>
      </p:pic>
      <p:pic>
        <p:nvPicPr>
          <p:cNvPr id="12290" name="Picture 2" descr="http://www.filimonofskay-igrushka.ru/d/65211/d/4.jpg"/>
          <p:cNvPicPr>
            <a:picLocks noChangeAspect="1" noChangeArrowheads="1"/>
          </p:cNvPicPr>
          <p:nvPr/>
        </p:nvPicPr>
        <p:blipFill>
          <a:blip r:embed="rId3" cstate="print"/>
          <a:srcRect l="8333" t="5804" r="8333" b="4231"/>
          <a:stretch>
            <a:fillRect/>
          </a:stretch>
        </p:blipFill>
        <p:spPr bwMode="auto">
          <a:xfrm>
            <a:off x="152400" y="838200"/>
            <a:ext cx="1524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http://www.filimonofskay-igrushka.ru/d/65211/d/9_1.jpg"/>
          <p:cNvPicPr>
            <a:picLocks noChangeAspect="1" noChangeArrowheads="1"/>
          </p:cNvPicPr>
          <p:nvPr/>
        </p:nvPicPr>
        <p:blipFill>
          <a:blip r:embed="rId4" cstate="print"/>
          <a:srcRect l="7495" t="8333" r="6315" b="8333"/>
          <a:stretch>
            <a:fillRect/>
          </a:stretch>
        </p:blipFill>
        <p:spPr bwMode="auto">
          <a:xfrm>
            <a:off x="3581400" y="838200"/>
            <a:ext cx="1828800" cy="2385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http://www.filimonofskay-igrushka.ru/d/65211/d/image.jpg"/>
          <p:cNvPicPr>
            <a:picLocks noChangeAspect="1" noChangeArrowheads="1"/>
          </p:cNvPicPr>
          <p:nvPr/>
        </p:nvPicPr>
        <p:blipFill>
          <a:blip r:embed="rId5" cstate="print"/>
          <a:srcRect l="7692" t="5207" r="7692" b="6272"/>
          <a:stretch>
            <a:fillRect/>
          </a:stretch>
        </p:blipFill>
        <p:spPr bwMode="auto">
          <a:xfrm>
            <a:off x="1828800" y="845127"/>
            <a:ext cx="1447800" cy="223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 descr=" &amp;Fcy;&amp;ocy;&amp;tcy;&amp;ocy; 31. &amp;Vcy;&amp;ocy;&amp;dcy;&amp;ocy;&amp;ncy;&amp;ocy;&amp;scy;&amp;kcy;&amp;acy;.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3810000"/>
            <a:ext cx="1630426" cy="2702364"/>
          </a:xfrm>
          <a:prstGeom prst="rect">
            <a:avLst/>
          </a:prstGeom>
          <a:noFill/>
        </p:spPr>
      </p:pic>
      <p:pic>
        <p:nvPicPr>
          <p:cNvPr id="12298" name="Picture 10" descr=" &amp;Fcy;&amp;ocy;&amp;tcy;&amp;ocy; 30. &amp;Dcy;&amp;acy;&amp;mcy;&amp;acy; &amp;scy; &amp;scy;&amp;ocy;&amp;bcy;&amp;acy;&amp;chcy;&amp;kcy;&amp;ocy;&amp;jcy;.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038600"/>
            <a:ext cx="1219200" cy="2540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810000" y="3124200"/>
            <a:ext cx="119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Хлеб -соль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312420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Барыня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52600" y="3124200"/>
            <a:ext cx="125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Водоноска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67600" y="6488668"/>
            <a:ext cx="125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Водоноска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95600" y="6488668"/>
            <a:ext cx="91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Нянька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488668"/>
            <a:ext cx="199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Дама  с  собачкой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300" name="Picture 12" descr=" &amp;Fcy;&amp;ocy;&amp;tcy;&amp;ocy; 11. &amp;Ncy;&amp;acy;&amp;chcy;&amp;icy;&amp;ncy;&amp;acy;&amp;lcy;&amp;ocy;&amp;scy;&amp;softcy; &amp;vcy;&amp;scy;&amp;iocy; &amp;scy;&amp;ocy; &amp;scy;&amp;vcy;&amp;icy;&amp;scy;&amp;tcy;&amp;ucy;&amp;lcy;&amp;iecy;&amp;kcy; &amp;dcy;&amp;lcy;&amp;yacy; &amp;zcy;&amp;acy;&amp;bcy;&amp;acy;&amp;vcy;&amp;ycy; &amp;dcy;&amp;iecy;&amp;tcy;&amp;iecy;&amp;jcy;. &amp;ZHcy;&amp;iecy;&amp;ncy;&amp;shchcy;&amp;icy;&amp;ncy;&amp;ycy; &amp;Dcy;&amp;ycy;&amp;mcy;&amp;kcy;&amp;ocy;&amp;vcy;&amp;ocy; &amp;lcy;&amp;iecy;&amp;pcy;&amp;icy;&amp;lcy;&amp;icy; &amp;icy;&amp;khcy; &amp;dcy;&amp;lcy;&amp;yacy; &amp;yacy;&amp;rcy;&amp;mcy;&amp;acy;&amp;rcy;&amp;kcy;&amp;icy;. &amp;Icy;&amp;zcy; &amp;ncy;&amp;iecy;&amp;bcy;&amp;ocy;&amp;lcy;&amp;softcy;&amp;shcy;&amp;ocy;&amp;gcy;&amp;ocy; &amp;gcy;&amp;lcy;&amp;icy;&amp;ncy;&amp;yacy;&amp;ncy;&amp;ocy;&amp;gcy;&amp;ocy; &amp;shcy;&amp;acy;&amp;rcy;&amp;icy;&amp;kcy;&amp;acy; &amp;scy; &amp;ocy;&amp;tcy;&amp;vcy;&amp;iecy;&amp;rcy;&amp;scy;&amp;tcy;&amp;icy;&amp;yacy;&amp;mcy;&amp;icy;, &amp;scy;&amp;vcy;&amp;icy;&amp;scy;&amp;tcy;&amp;ucy;&amp;lcy;&amp;softcy;&amp;kcy;&amp;acy; &amp;pcy;&amp;rcy;&amp;iecy;&amp;vcy;&amp;rcy;&amp;acy;&amp;shchcy;&amp;acy;&amp;lcy;&amp;acy;&amp;scy;&amp;softcy; &amp;tcy;&amp;ocy; &amp;vcy; &amp;ucy;&amp;tcy;&amp;ocy;&amp;chcy;&amp;kcy;&amp;ucy;, &amp;tcy;&amp;ocy; &amp;vcy; &amp;pcy;&amp;iecy;&amp;tcy;&amp;ucy;&amp;shcy;&amp;kcy;&amp;acy;, &amp;tcy;&amp;ocy; &amp;vcy; &amp;kcy;&amp;ocy;&amp;ncy;&amp;softcy;&amp;kcy;&amp;acy;. &amp;Scy;&amp;mcy;&amp;ocy;&amp;tcy;&amp;rcy;&amp;icy; &amp;kcy;&amp;acy;&amp;kcy;&amp;icy;&amp;iecy; &amp;rcy;&amp;acy;&amp;zcy;&amp;ncy;&amp;ycy;&amp;iecy; &amp;icy; &amp;kcy;&amp;rcy;&amp;acy;&amp;scy;&amp;icy;&amp;vcy;&amp;ycy;&amp;iecy; &amp;dcy;&amp;ycy;&amp;mcy;&amp;kcy;&amp;ocy;&amp;vcy;&amp;scy;&amp;kcy;&amp;icy;&amp;iecy; &amp;icy;&amp;gcy;&amp;rcy;&amp;ucy;&amp;shcy;&amp;kcy;&amp;icy;. "/>
          <p:cNvPicPr>
            <a:picLocks noChangeAspect="1" noChangeArrowheads="1"/>
          </p:cNvPicPr>
          <p:nvPr/>
        </p:nvPicPr>
        <p:blipFill>
          <a:blip r:embed="rId8" cstate="print"/>
          <a:srcRect b="5973"/>
          <a:stretch>
            <a:fillRect/>
          </a:stretch>
        </p:blipFill>
        <p:spPr bwMode="auto">
          <a:xfrm>
            <a:off x="4800600" y="4038600"/>
            <a:ext cx="1677120" cy="251460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4648200" y="648866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Барыня  с  хлебом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52600" y="609600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Ф и л и м о </a:t>
            </a:r>
            <a:r>
              <a:rPr lang="ru-RU" b="1" dirty="0" err="1" smtClean="0">
                <a:solidFill>
                  <a:srgbClr val="7030A0"/>
                </a:solidFill>
              </a:rPr>
              <a:t>н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о</a:t>
            </a:r>
            <a:r>
              <a:rPr lang="ru-RU" b="1" dirty="0" smtClean="0">
                <a:solidFill>
                  <a:srgbClr val="7030A0"/>
                </a:solidFill>
              </a:rPr>
              <a:t> в о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3657600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Д </a:t>
            </a:r>
            <a:r>
              <a:rPr lang="ru-RU" b="1" dirty="0" err="1" smtClean="0">
                <a:solidFill>
                  <a:srgbClr val="7030A0"/>
                </a:solidFill>
              </a:rPr>
              <a:t>ы</a:t>
            </a:r>
            <a:r>
              <a:rPr lang="ru-RU" b="1" dirty="0" smtClean="0">
                <a:solidFill>
                  <a:srgbClr val="7030A0"/>
                </a:solidFill>
              </a:rPr>
              <a:t> м к о в о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2304" name="Picture 16" descr="http://www.maaam.ru/upload/blogs/27b337e58760b96e434a50205ab74198.jpg.jpg"/>
          <p:cNvPicPr>
            <a:picLocks noChangeAspect="1" noChangeArrowheads="1"/>
          </p:cNvPicPr>
          <p:nvPr/>
        </p:nvPicPr>
        <p:blipFill>
          <a:blip r:embed="rId9" cstate="print">
            <a:lum bright="20000" contrast="-10000"/>
          </a:blip>
          <a:srcRect/>
          <a:stretch>
            <a:fillRect/>
          </a:stretch>
        </p:blipFill>
        <p:spPr bwMode="auto">
          <a:xfrm>
            <a:off x="6019800" y="914400"/>
            <a:ext cx="2667000" cy="2431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/>
          <p:cNvSpPr txBox="1"/>
          <p:nvPr/>
        </p:nvSpPr>
        <p:spPr>
          <a:xfrm>
            <a:off x="6705600" y="609600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К а </a:t>
            </a:r>
            <a:r>
              <a:rPr lang="ru-RU" b="1" dirty="0" err="1" smtClean="0">
                <a:solidFill>
                  <a:srgbClr val="7030A0"/>
                </a:solidFill>
              </a:rPr>
              <a:t>р</a:t>
            </a:r>
            <a:r>
              <a:rPr lang="ru-RU" b="1" dirty="0" smtClean="0">
                <a:solidFill>
                  <a:srgbClr val="7030A0"/>
                </a:solidFill>
              </a:rPr>
              <a:t> г о </a:t>
            </a:r>
            <a:r>
              <a:rPr lang="ru-RU" b="1" dirty="0" err="1" smtClean="0">
                <a:solidFill>
                  <a:srgbClr val="7030A0"/>
                </a:solidFill>
              </a:rPr>
              <a:t>п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о</a:t>
            </a:r>
            <a:r>
              <a:rPr lang="ru-RU" b="1" dirty="0" smtClean="0">
                <a:solidFill>
                  <a:srgbClr val="7030A0"/>
                </a:solidFill>
              </a:rPr>
              <a:t> л </a:t>
            </a:r>
            <a:r>
              <a:rPr lang="ru-RU" b="1" dirty="0" err="1" smtClean="0">
                <a:solidFill>
                  <a:srgbClr val="7030A0"/>
                </a:solidFill>
              </a:rPr>
              <a:t>ь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3276600"/>
            <a:ext cx="201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Мать  с  ребенком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ИЗГОТОВЛЕНИЯ </a:t>
            </a:r>
            <a:b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ГЛИНЯНОЙ ИГРУШКИ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495800" cy="4724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Лепка  игрушки из  глины;</a:t>
            </a:r>
          </a:p>
          <a:p>
            <a:pPr marL="514350" indent="-514350">
              <a:buFont typeface="+mj-lt"/>
              <a:buAutoNum type="arabicPeriod"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Грунтовка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игрушки ;</a:t>
            </a:r>
          </a:p>
          <a:p>
            <a:pPr marL="514350" indent="-514350">
              <a:buFont typeface="+mj-lt"/>
              <a:buAutoNum type="arabicPeriod"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Роспись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игрушки;</a:t>
            </a:r>
          </a:p>
          <a:p>
            <a:pPr marL="514350" indent="-514350">
              <a:buFont typeface="+mj-lt"/>
              <a:buAutoNum type="arabicPeriod"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A2A16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Лакирование.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A2A1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5" name="Picture 2" descr="C:\Users\123\Desktop\ФОТО РАДОСТЬ ПЛАНЕТЫ\102_PANA\P102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114800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482" name="Picture 2" descr="C:\Users\а\Desktop\фото дымка конкурс\DSCN1032.JPG"/>
          <p:cNvPicPr>
            <a:picLocks noChangeAspect="1" noChangeArrowheads="1"/>
          </p:cNvPicPr>
          <p:nvPr/>
        </p:nvPicPr>
        <p:blipFill>
          <a:blip r:embed="rId3" cstate="print"/>
          <a:srcRect l="10533" r="4129"/>
          <a:stretch>
            <a:fillRect/>
          </a:stretch>
        </p:blipFill>
        <p:spPr bwMode="auto">
          <a:xfrm>
            <a:off x="3886200" y="1828800"/>
            <a:ext cx="2890093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483" name="Picture 3" descr="C:\Users\а\Desktop\фото дымка конкурс\DSCN1065.JPG"/>
          <p:cNvPicPr>
            <a:picLocks noChangeAspect="1" noChangeArrowheads="1"/>
          </p:cNvPicPr>
          <p:nvPr/>
        </p:nvPicPr>
        <p:blipFill>
          <a:blip r:embed="rId4" cstate="print"/>
          <a:srcRect l="13808" r="20099"/>
          <a:stretch>
            <a:fillRect/>
          </a:stretch>
        </p:blipFill>
        <p:spPr bwMode="auto">
          <a:xfrm>
            <a:off x="6400800" y="1066800"/>
            <a:ext cx="2598613" cy="2211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</a:t>
            </a:r>
            <a:r>
              <a:rPr kumimoji="0" lang="ru-RU" sz="36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АБОТА  В  МАСТЕРСКОЙ</a:t>
            </a:r>
            <a:endParaRPr kumimoji="0" lang="ru-RU" sz="36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 descr="C:\Users\а\Desktop\фото дымка конкурс\DSCN1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8382000" cy="4714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23\Desktop\ФОТО РАДОСТЬ ПЛАНЕТЫ\102_PANA\P1020286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r="6977"/>
          <a:stretch>
            <a:fillRect/>
          </a:stretch>
        </p:blipFill>
        <p:spPr bwMode="auto">
          <a:xfrm>
            <a:off x="228600" y="838200"/>
            <a:ext cx="2286000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4600" y="304800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МОИ ИГРУШКИ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Содержимое 7" descr="F:\конкурспольченко\Новая папка (2)\CAM_8632.JPG"/>
          <p:cNvPicPr>
            <a:picLocks/>
          </p:cNvPicPr>
          <p:nvPr/>
        </p:nvPicPr>
        <p:blipFill>
          <a:blip r:embed="rId3" cstate="print">
            <a:lum bright="20000"/>
          </a:blip>
          <a:srcRect l="12245" r="18367"/>
          <a:stretch>
            <a:fillRect/>
          </a:stretch>
        </p:blipFill>
        <p:spPr bwMode="auto">
          <a:xfrm>
            <a:off x="3570605" y="1114428"/>
            <a:ext cx="1926592" cy="2900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7" name="Picture 5" descr="H:\DCIM\103NIKON\DSCN1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769770" y="1697832"/>
            <a:ext cx="3581401" cy="2014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H:\DCIM\103NIKON\DSCN1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886200"/>
            <a:ext cx="48768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6096000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 </a:t>
            </a:r>
          </a:p>
          <a:p>
            <a:endParaRPr lang="ru-RU" dirty="0"/>
          </a:p>
        </p:txBody>
      </p:sp>
      <p:pic>
        <p:nvPicPr>
          <p:cNvPr id="9" name="Рисунок 8" descr="Каргопольская глиняная игрушка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343400"/>
            <a:ext cx="20574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7" descr="http://wwwtest.tury.ru/img.php?c=58&amp;ex_id=5648&amp;pid=2914&amp;v=pv300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24384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://www.filimonofskay-igrushka.ru/d/65211/d/11_1.jpg"/>
          <p:cNvPicPr>
            <a:picLocks noChangeAspect="1" noChangeArrowheads="1"/>
          </p:cNvPicPr>
          <p:nvPr/>
        </p:nvPicPr>
        <p:blipFill>
          <a:blip r:embed="rId4" cstate="print"/>
          <a:srcRect l="11368" t="9371" r="11901" b="10070"/>
          <a:stretch>
            <a:fillRect/>
          </a:stretch>
        </p:blipFill>
        <p:spPr bwMode="auto">
          <a:xfrm>
            <a:off x="2971800" y="838200"/>
            <a:ext cx="1809750" cy="241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447800" y="0"/>
            <a:ext cx="744466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ТРАДИЦИОННЫЕ НАРОДНЫЕ ИГРУШКИ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6211669"/>
            <a:ext cx="1132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Чаепитие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457200"/>
            <a:ext cx="2296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rgbClr val="7030A0"/>
                </a:solidFill>
                <a:latin typeface="+mj-lt"/>
              </a:rPr>
              <a:t>Каргопольские</a:t>
            </a: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 </a:t>
            </a:r>
            <a:endParaRPr lang="ru-RU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1800" y="533400"/>
            <a:ext cx="2345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</a:rPr>
              <a:t>Филимоновские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3276600"/>
            <a:ext cx="137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 лавочке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" name="Picture 2" descr="http://www.filimonofskay-igrushka.ru/d/65211/d/6.jpg"/>
          <p:cNvPicPr>
            <a:picLocks noChangeAspect="1" noChangeArrowheads="1"/>
          </p:cNvPicPr>
          <p:nvPr/>
        </p:nvPicPr>
        <p:blipFill>
          <a:blip r:embed="rId5" cstate="print"/>
          <a:srcRect l="18807" t="13427" r="10307" b="9371"/>
          <a:stretch>
            <a:fillRect/>
          </a:stretch>
        </p:blipFill>
        <p:spPr bwMode="auto">
          <a:xfrm>
            <a:off x="4800600" y="1219200"/>
            <a:ext cx="1931505" cy="2719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572000" y="3886200"/>
            <a:ext cx="2093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Любота</a:t>
            </a:r>
            <a:r>
              <a:rPr lang="ru-RU" dirty="0" smtClean="0">
                <a:solidFill>
                  <a:srgbClr val="FF0000"/>
                </a:solidFill>
              </a:rPr>
              <a:t> с ведрами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4953000"/>
            <a:ext cx="103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 поле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6" name="Picture 4" descr="http://www.maaam.ru/upload/blogs/682aa480f4e56937659a37c4945ddef0.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762000"/>
            <a:ext cx="1872307" cy="206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57200" y="2743200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Свидание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3" name="Picture 14" descr="http://www.maaam.ru/upload/blogs/e578ff486e714908bd598f82feaed87a.jp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5105400"/>
            <a:ext cx="1828800" cy="155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 l="10301" t="6250" r="11573" b="8333"/>
          <a:stretch>
            <a:fillRect/>
          </a:stretch>
        </p:blipFill>
        <p:spPr bwMode="auto">
          <a:xfrm>
            <a:off x="6858000" y="2483555"/>
            <a:ext cx="1905000" cy="289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7391400" y="5410200"/>
            <a:ext cx="11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Любятово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2895600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Чаепитие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172" name="Picture 4" descr=" &amp;Fcy;&amp;ocy;&amp;tcy;&amp;ocy; 20. &amp;Pcy;&amp;iecy;&amp;chcy;&amp;kcy;&amp;acy; - &amp;tcy;&amp;iecy;&amp;lcy;&amp;ocy;&amp;gcy;&amp;rcy;&amp;iecy;&amp;jcy;&amp;kcy;&amp;acy;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5214" y="3581400"/>
            <a:ext cx="3096386" cy="276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172200" y="6396335"/>
            <a:ext cx="2542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Печка-телогрейка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 &amp;Fcy;&amp;ocy;&amp;tcy;&amp;ocy; 36. &amp;Ecy;&amp;kcy;&amp;icy;&amp;pcy;&amp;acy;&amp;zhcy;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2160" y="1371600"/>
            <a:ext cx="3747554" cy="28956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267200" y="838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Д </a:t>
            </a:r>
            <a:r>
              <a:rPr lang="ru-RU" sz="2400" b="1" dirty="0" err="1" smtClean="0">
                <a:solidFill>
                  <a:srgbClr val="7030A0"/>
                </a:solidFill>
                <a:latin typeface="+mj-lt"/>
              </a:rPr>
              <a:t>ы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 м к о в с к и е</a:t>
            </a:r>
            <a:endParaRPr lang="ru-RU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7" name="Picture 6" descr=" &amp;Fcy;&amp;ocy;&amp;tcy;&amp;ocy; 37. &amp;CHcy;&amp;acy;&amp;iecy;&amp;pcy;&amp;icy;&amp;tcy;&amp;icy;&amp;iecy;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"/>
            <a:ext cx="3160060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3581400" y="4343400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Экипаж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0"/>
            <a:ext cx="744466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ТРАДИЦИОННЫЕ НАРОДНЫЕ ИГРУШКИ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фотоКЕЮ\-----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733800"/>
            <a:ext cx="3886200" cy="2919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447800" y="152400"/>
            <a:ext cx="611096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СТУДИЯ «ВЕСЕЛЫЕ  ПЕТЕЛЬКИ»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1507" name="Picture 3" descr="G:\ШКОЛАФОТО\Полоьченко Фото\P2020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365760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8" name="Picture 4" descr="G:\ШКОЛАФОТО\Полоьченко Фото\P202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685800"/>
            <a:ext cx="3581400" cy="2686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DSC00326"/>
          <p:cNvPicPr>
            <a:picLocks noChangeAspect="1" noChangeArrowheads="1"/>
          </p:cNvPicPr>
          <p:nvPr/>
        </p:nvPicPr>
        <p:blipFill>
          <a:blip r:embed="rId5" cstate="print">
            <a:lum bright="18000" contrast="6000"/>
          </a:blip>
          <a:srcRect/>
          <a:stretch>
            <a:fillRect/>
          </a:stretch>
        </p:blipFill>
        <p:spPr bwMode="auto">
          <a:xfrm>
            <a:off x="457200" y="3733800"/>
            <a:ext cx="38608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P20202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88755">
            <a:off x="6469677" y="2469696"/>
            <a:ext cx="2381456" cy="1786092"/>
          </a:xfrm>
          <a:prstGeom prst="rect">
            <a:avLst/>
          </a:prstGeom>
          <a:noFill/>
        </p:spPr>
      </p:pic>
      <p:pic>
        <p:nvPicPr>
          <p:cNvPr id="6" name="Picture 12" descr="P2020256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 rot="19907097">
            <a:off x="269467" y="2343510"/>
            <a:ext cx="2285885" cy="1714414"/>
          </a:xfrm>
          <a:prstGeom prst="rect">
            <a:avLst/>
          </a:prstGeom>
          <a:noFill/>
        </p:spPr>
      </p:pic>
      <p:pic>
        <p:nvPicPr>
          <p:cNvPr id="7" name="Picture 6" descr="P2020248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 rot="19881622">
            <a:off x="265012" y="4748488"/>
            <a:ext cx="2235200" cy="1676400"/>
          </a:xfrm>
          <a:prstGeom prst="rect">
            <a:avLst/>
          </a:prstGeom>
          <a:noFill/>
        </p:spPr>
      </p:pic>
      <p:pic>
        <p:nvPicPr>
          <p:cNvPr id="8" name="Picture 6" descr="100_9359"/>
          <p:cNvPicPr>
            <a:picLocks noChangeAspect="1" noChangeArrowheads="1"/>
          </p:cNvPicPr>
          <p:nvPr/>
        </p:nvPicPr>
        <p:blipFill>
          <a:blip r:embed="rId5" cstate="print">
            <a:lum bright="30000" contrast="42000"/>
          </a:blip>
          <a:srcRect/>
          <a:stretch>
            <a:fillRect/>
          </a:stretch>
        </p:blipFill>
        <p:spPr bwMode="auto">
          <a:xfrm rot="1449211">
            <a:off x="6015584" y="4260064"/>
            <a:ext cx="2819400" cy="21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631950" cy="218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600200" y="0"/>
            <a:ext cx="754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Monotype Corsiva" pitchFamily="66" charset="0"/>
              </a:rPr>
              <a:t>Ставропольский край</a:t>
            </a:r>
            <a:endParaRPr lang="ru-RU" sz="40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приветствует вас!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22530" name="Picture 2" descr="C:\Users\а\Desktop\фото дымка конкурс\DSCN1127.JPG"/>
          <p:cNvPicPr>
            <a:picLocks noChangeAspect="1" noChangeArrowheads="1"/>
          </p:cNvPicPr>
          <p:nvPr/>
        </p:nvPicPr>
        <p:blipFill>
          <a:blip r:embed="rId7" cstate="print"/>
          <a:srcRect l="16724"/>
          <a:stretch>
            <a:fillRect/>
          </a:stretch>
        </p:blipFill>
        <p:spPr bwMode="auto">
          <a:xfrm rot="5400000">
            <a:off x="1961978" y="2431483"/>
            <a:ext cx="5283940" cy="3569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Ставропольский край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приветствует вас!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Поворот img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4343400" cy="3201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" y="4572000"/>
            <a:ext cx="392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Мой  Северный  Кавказ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2049" name="Picture 1" descr="F:\дпи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42900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486400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2590800"/>
            <a:ext cx="4089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Ставропольские</a:t>
            </a:r>
            <a:r>
              <a:rPr lang="ru-RU" sz="2800" b="1" dirty="0" smtClean="0">
                <a:solidFill>
                  <a:srgbClr val="7030A0"/>
                </a:solidFill>
              </a:rPr>
              <a:t>  степи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6705600" cy="3048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Благодарю </a:t>
            </a:r>
            <a:br>
              <a:rPr lang="ru-RU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 внимание!</a:t>
            </a:r>
            <a:br>
              <a:rPr lang="ru-RU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3657600"/>
            <a:ext cx="5105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Автор: 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smtClean="0">
                <a:solidFill>
                  <a:srgbClr val="7030A0"/>
                </a:solidFill>
              </a:rPr>
              <a:t>Золотарева Юлия,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обучающаяся студии «Веселые  петельки»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МКОУ  ДОД </a:t>
            </a:r>
            <a:r>
              <a:rPr lang="ru-RU" b="1" dirty="0" smtClean="0">
                <a:solidFill>
                  <a:srgbClr val="7030A0"/>
                </a:solidFill>
              </a:rPr>
              <a:t>«Центр детского  творчества»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Арзгирский  района </a:t>
            </a:r>
            <a:r>
              <a:rPr lang="ru-RU" b="1" dirty="0" smtClean="0">
                <a:solidFill>
                  <a:srgbClr val="7030A0"/>
                </a:solidFill>
              </a:rPr>
              <a:t>Ставропольского край</a:t>
            </a: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r>
              <a:rPr lang="ru-RU" b="1" i="1" dirty="0" smtClean="0">
                <a:solidFill>
                  <a:srgbClr val="7030A0"/>
                </a:solidFill>
              </a:rPr>
              <a:t>Руководитель: </a:t>
            </a:r>
          </a:p>
          <a:p>
            <a:r>
              <a:rPr lang="ru-RU" sz="2200" b="1" dirty="0" err="1" smtClean="0">
                <a:solidFill>
                  <a:srgbClr val="7030A0"/>
                </a:solidFill>
              </a:rPr>
              <a:t>Польченко</a:t>
            </a:r>
            <a:r>
              <a:rPr lang="ru-RU" sz="2200" b="1" dirty="0" smtClean="0">
                <a:solidFill>
                  <a:srgbClr val="7030A0"/>
                </a:solidFill>
              </a:rPr>
              <a:t>  Любовь  Алексеевна</a:t>
            </a:r>
            <a:r>
              <a:rPr lang="ru-RU" b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педагог  дополнительного образования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высшей квалификационной категории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2286000" cy="30620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6" name="Picture 4" descr="cntgm"/>
          <p:cNvPicPr>
            <a:picLocks noChangeAspect="1" noChangeArrowheads="1"/>
          </p:cNvPicPr>
          <p:nvPr/>
        </p:nvPicPr>
        <p:blipFill>
          <a:blip r:embed="rId3" cstate="print"/>
          <a:srcRect r="11052"/>
          <a:stretch>
            <a:fillRect/>
          </a:stretch>
        </p:blipFill>
        <p:spPr bwMode="auto">
          <a:xfrm>
            <a:off x="0" y="0"/>
            <a:ext cx="4800600" cy="3357563"/>
          </a:xfrm>
          <a:prstGeom prst="rect">
            <a:avLst/>
          </a:prstGeom>
          <a:noFill/>
        </p:spPr>
      </p:pic>
      <p:pic>
        <p:nvPicPr>
          <p:cNvPr id="33797" name="Picture 5" descr="kov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200400"/>
            <a:ext cx="5257800" cy="3657600"/>
          </a:xfrm>
          <a:prstGeom prst="rect">
            <a:avLst/>
          </a:prstGeom>
          <a:noFill/>
        </p:spPr>
      </p:pic>
      <p:pic>
        <p:nvPicPr>
          <p:cNvPr id="33799" name="Picture 7" descr="vezd"/>
          <p:cNvPicPr>
            <a:picLocks noChangeAspect="1" noChangeArrowheads="1"/>
          </p:cNvPicPr>
          <p:nvPr/>
        </p:nvPicPr>
        <p:blipFill>
          <a:blip r:embed="rId5" cstate="print"/>
          <a:srcRect t="8774"/>
          <a:stretch>
            <a:fillRect/>
          </a:stretch>
        </p:blipFill>
        <p:spPr bwMode="auto">
          <a:xfrm>
            <a:off x="4630252" y="0"/>
            <a:ext cx="4513748" cy="3200400"/>
          </a:xfrm>
          <a:prstGeom prst="rect">
            <a:avLst/>
          </a:prstGeom>
          <a:noFill/>
        </p:spPr>
      </p:pic>
      <p:pic>
        <p:nvPicPr>
          <p:cNvPr id="33801" name="Picture 9" descr="polesmakami"/>
          <p:cNvPicPr>
            <a:picLocks noChangeAspect="1" noChangeArrowheads="1"/>
          </p:cNvPicPr>
          <p:nvPr/>
        </p:nvPicPr>
        <p:blipFill>
          <a:blip r:embed="rId6" cstate="print"/>
          <a:srcRect l="18545"/>
          <a:stretch>
            <a:fillRect/>
          </a:stretch>
        </p:blipFill>
        <p:spPr bwMode="auto">
          <a:xfrm>
            <a:off x="0" y="3357563"/>
            <a:ext cx="5689600" cy="3500437"/>
          </a:xfrm>
          <a:prstGeom prst="rect">
            <a:avLst/>
          </a:prstGeom>
          <a:noFill/>
        </p:spPr>
      </p:pic>
      <p:pic>
        <p:nvPicPr>
          <p:cNvPr id="33800" name="Picture 8" descr="zhvetocdizlu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0" y="1844675"/>
            <a:ext cx="2428875" cy="3311525"/>
          </a:xfrm>
          <a:prstGeom prst="rect">
            <a:avLst/>
          </a:prstGeom>
          <a:noFill/>
        </p:spPr>
      </p:pic>
      <p:graphicFrame>
        <p:nvGraphicFramePr>
          <p:cNvPr id="33805" name="Object 13"/>
          <p:cNvGraphicFramePr>
            <a:graphicFrameLocks noGrp="1" noChangeAspect="1"/>
          </p:cNvGraphicFramePr>
          <p:nvPr>
            <p:ph idx="1"/>
          </p:nvPr>
        </p:nvGraphicFramePr>
        <p:xfrm>
          <a:off x="3722688" y="1557338"/>
          <a:ext cx="2505075" cy="3384550"/>
        </p:xfrm>
        <a:graphic>
          <a:graphicData uri="http://schemas.openxmlformats.org/presentationml/2006/ole">
            <p:oleObj spid="_x0000_s1028" name="Image" r:id="rId8" imgW="5993651" imgH="8482540" progId="">
              <p:embed/>
            </p:oleObj>
          </a:graphicData>
        </a:graphic>
      </p:graphicFrame>
      <p:sp>
        <p:nvSpPr>
          <p:cNvPr id="33808" name="WordArt 16"/>
          <p:cNvSpPr>
            <a:spLocks noChangeArrowheads="1" noChangeShapeType="1" noTextEdit="1"/>
          </p:cNvSpPr>
          <p:nvPr/>
        </p:nvSpPr>
        <p:spPr bwMode="auto">
          <a:xfrm>
            <a:off x="323850" y="4437063"/>
            <a:ext cx="8101013" cy="19161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ru-RU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Арзгир  - навеки сердцу милый!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38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98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6" grpId="0"/>
      <p:bldP spid="3380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 idx="4294967295"/>
          </p:nvPr>
        </p:nvSpPr>
        <p:spPr>
          <a:xfrm>
            <a:off x="500063" y="152400"/>
            <a:ext cx="8183562" cy="95567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/>
            <a:r>
              <a:rPr lang="ru-RU" sz="31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ОБРАЗОВАТЕЛЬНАЯ ПРОГРАММА</a:t>
            </a:r>
            <a:br>
              <a:rPr lang="ru-RU" sz="31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9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«Веселые  петельки»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1828800"/>
          <a:ext cx="9144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24200" y="2819400"/>
            <a:ext cx="76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У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Р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С</a:t>
            </a:r>
          </a:p>
          <a:p>
            <a:r>
              <a:rPr lang="ru-RU" sz="4800" b="1" dirty="0" err="1" smtClean="0">
                <a:solidFill>
                  <a:schemeClr val="bg1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ы</a:t>
            </a:r>
            <a:endParaRPr lang="ru-RU" sz="4800" b="1" dirty="0">
              <a:solidFill>
                <a:schemeClr val="bg1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295400"/>
            <a:ext cx="718575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66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детей  от  8  до 14  лет.  Срок  реализации 3 года</a:t>
            </a:r>
            <a:endParaRPr lang="ru-RU" sz="2400" b="1" dirty="0">
              <a:ln w="11430"/>
              <a:solidFill>
                <a:srgbClr val="66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84124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Польченко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Любовь  Алексеевна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5800" y="1447800"/>
            <a:ext cx="4648200" cy="4724400"/>
          </a:xfrm>
        </p:spPr>
        <p:txBody>
          <a:bodyPr>
            <a:normAutofit fontScale="92500" lnSpcReduction="20000"/>
          </a:bodyPr>
          <a:lstStyle/>
          <a:p>
            <a:pPr>
              <a:buSzPct val="103000"/>
              <a:buBlip>
                <a:blip r:embed="rId2"/>
              </a:buBlip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 дополнительного образования высшей квалификационной категории;</a:t>
            </a:r>
          </a:p>
          <a:p>
            <a:pPr>
              <a:buSzPct val="103000"/>
              <a:buBlip>
                <a:blip r:embed="rId2"/>
              </a:buBlip>
            </a:pPr>
            <a:endParaRPr lang="ru-RU" sz="9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103000"/>
              <a:buBlip>
                <a:blip r:embed="rId2"/>
              </a:buBlip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победитель  районного конкурса «Сердце  отдаю  детям – 2011г.»;</a:t>
            </a:r>
          </a:p>
          <a:p>
            <a:pPr>
              <a:buSzPct val="103000"/>
              <a:buBlip>
                <a:blip r:embed="rId2"/>
              </a:buBlip>
            </a:pPr>
            <a:endParaRPr lang="ru-RU" sz="9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103000"/>
              <a:buBlip>
                <a:blip r:embed="rId2"/>
              </a:buBlip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дипломант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IX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краевого  конкурса педагогов  дополнительного  образования детей «Сердце  отдаю  детям –2011 г.»;</a:t>
            </a:r>
          </a:p>
          <a:p>
            <a:pPr>
              <a:buSzPct val="103000"/>
              <a:buBlip>
                <a:blip r:embed="rId2"/>
              </a:buBlip>
            </a:pPr>
            <a:endParaRPr lang="ru-RU" sz="9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SzPct val="103000"/>
              <a:buBlip>
                <a:blip r:embed="rId2"/>
              </a:buBlip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автор образовательной программы «Веселые петельки».</a:t>
            </a: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202027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18000" contrast="12000"/>
          </a:blip>
          <a:srcRect l="16789" r="10938"/>
          <a:stretch>
            <a:fillRect/>
          </a:stretch>
        </p:blipFill>
        <p:spPr>
          <a:xfrm>
            <a:off x="73429" y="1447800"/>
            <a:ext cx="4405746" cy="457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52400"/>
            <a:ext cx="8624477" cy="53860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ТРАДИЦИОННАЯ НАРОДНАЯ ИГРУШКА</a:t>
            </a:r>
            <a:endParaRPr lang="ru-RU" sz="2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00800" y="6334780"/>
            <a:ext cx="251581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err="1" smtClean="0">
                <a:ln/>
                <a:solidFill>
                  <a:srgbClr val="321547"/>
                </a:solidFill>
              </a:rPr>
              <a:t>Каргопольская</a:t>
            </a:r>
            <a:endParaRPr lang="ru-RU" sz="2800" b="1" dirty="0" smtClean="0">
              <a:ln/>
              <a:solidFill>
                <a:srgbClr val="321547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9000" y="5029200"/>
            <a:ext cx="214783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rgbClr val="321547"/>
                </a:solidFill>
              </a:rPr>
              <a:t>Дымковская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3962400"/>
            <a:ext cx="269798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err="1" smtClean="0">
                <a:ln/>
                <a:solidFill>
                  <a:srgbClr val="34164A"/>
                </a:solidFill>
              </a:rPr>
              <a:t>Филимоновская</a:t>
            </a:r>
            <a:endParaRPr lang="ru-RU" sz="2800" b="1" dirty="0" smtClean="0">
              <a:ln/>
              <a:solidFill>
                <a:srgbClr val="34164A"/>
              </a:solidFill>
            </a:endParaRPr>
          </a:p>
        </p:txBody>
      </p:sp>
      <p:pic>
        <p:nvPicPr>
          <p:cNvPr id="19464" name="Picture 8" descr=" &amp;Fcy;&amp;ocy;&amp;tcy;&amp;ocy; 42. &amp;Vcy;&amp;ocy;&amp;tcy; &amp;kcy;&amp;acy;&amp;kcy;&amp;icy;&amp;iecy; &amp;yacy;&amp;rcy;&amp;kcy;&amp;icy;&amp;iecy; &amp;icy; &amp;kcy;&amp;rcy;&amp;acy;&amp;scy;&amp;icy;&amp;vcy;&amp;ycy;&amp;iecy; &amp;dcy;&amp;ycy;&amp;mcy;&amp;kcy;&amp;ocy;&amp;vcy;&amp;scy;&amp;kcy;&amp;icy;&amp;iecy; &amp;icy;&amp;gcy;&amp;rcy;&amp;ucy;&amp;shcy;&amp;kcy;&amp;icy;!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838200"/>
            <a:ext cx="3508890" cy="3924301"/>
          </a:xfrm>
          <a:prstGeom prst="rect">
            <a:avLst/>
          </a:prstGeom>
          <a:noFill/>
        </p:spPr>
      </p:pic>
      <p:pic>
        <p:nvPicPr>
          <p:cNvPr id="14" name="Picture 2" descr="http://www.filimonofskay-igrushka.ru/d/65211/d/34.jpg"/>
          <p:cNvPicPr>
            <a:picLocks noChangeAspect="1" noChangeArrowheads="1"/>
          </p:cNvPicPr>
          <p:nvPr/>
        </p:nvPicPr>
        <p:blipFill>
          <a:blip r:embed="rId3" cstate="print"/>
          <a:srcRect l="10084" t="8839" r="11647" b="9085"/>
          <a:stretch>
            <a:fillRect/>
          </a:stretch>
        </p:blipFill>
        <p:spPr bwMode="auto">
          <a:xfrm>
            <a:off x="152400" y="762000"/>
            <a:ext cx="2560320" cy="306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6" descr="С. И. Рябов. Барышня. Всадница на двуглавом коне. Барышня с птицами. 1977 г.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038600"/>
            <a:ext cx="3048000" cy="225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6096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ИНФОРМАЦИОННЫЕ  ИСТОЧНИКИ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000" dirty="0" smtClean="0"/>
              <a:t>Интернет-ресурсы: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4000" dirty="0" err="1" smtClean="0"/>
              <a:t>rukukla.ru</a:t>
            </a:r>
            <a:r>
              <a:rPr lang="ru-RU" sz="4000" dirty="0" smtClean="0"/>
              <a:t>,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4000" dirty="0" err="1" smtClean="0"/>
              <a:t>каргопольская-игрушка.рф</a:t>
            </a:r>
            <a:r>
              <a:rPr lang="ru-RU" sz="4000" dirty="0" smtClean="0"/>
              <a:t>, </a:t>
            </a:r>
          </a:p>
          <a:p>
            <a:pPr>
              <a:buClr>
                <a:srgbClr val="7030A0"/>
              </a:buClr>
              <a:buFont typeface="Wingdings" pitchFamily="2" charset="2"/>
              <a:buChar char="v"/>
            </a:pPr>
            <a:r>
              <a:rPr lang="ru-RU" sz="4000" dirty="0" err="1" smtClean="0"/>
              <a:t>filimonofskay-igrushka.ru</a:t>
            </a:r>
            <a:endParaRPr lang="ru-RU" sz="4000" dirty="0" smtClean="0"/>
          </a:p>
          <a:p>
            <a:pPr>
              <a:buClr>
                <a:srgbClr val="413072"/>
              </a:buClr>
              <a:buFont typeface="Wingdings" pitchFamily="2" charset="2"/>
              <a:buChar char="v"/>
            </a:pPr>
            <a:r>
              <a:rPr lang="en-US" sz="4000" dirty="0" err="1" smtClean="0"/>
              <a:t>dymka</a:t>
            </a:r>
            <a:r>
              <a:rPr lang="ru-RU" sz="4000" dirty="0" smtClean="0"/>
              <a:t>.</a:t>
            </a:r>
            <a:r>
              <a:rPr lang="en-US" sz="4000" dirty="0" err="1" smtClean="0"/>
              <a:t>teploruk</a:t>
            </a:r>
            <a:r>
              <a:rPr lang="ru-RU" sz="4000" dirty="0" smtClean="0"/>
              <a:t>.</a:t>
            </a:r>
            <a:r>
              <a:rPr lang="en-US" sz="4000" dirty="0" err="1" smtClean="0"/>
              <a:t>ru</a:t>
            </a:r>
            <a:r>
              <a:rPr lang="ru-RU" sz="4000" dirty="0" smtClean="0"/>
              <a:t>, </a:t>
            </a:r>
          </a:p>
          <a:p>
            <a:pPr>
              <a:buClr>
                <a:srgbClr val="413072"/>
              </a:buClr>
              <a:buFont typeface="Wingdings" pitchFamily="2" charset="2"/>
              <a:buChar char="v"/>
            </a:pPr>
            <a:r>
              <a:rPr lang="en-US" sz="4000" dirty="0" err="1" smtClean="0"/>
              <a:t>spravochnik</a:t>
            </a:r>
            <a:r>
              <a:rPr lang="ru-RU" sz="4000" dirty="0" smtClean="0"/>
              <a:t>-</a:t>
            </a:r>
            <a:r>
              <a:rPr lang="en-US" sz="4000" dirty="0" err="1" smtClean="0"/>
              <a:t>kirov</a:t>
            </a:r>
            <a:r>
              <a:rPr lang="ru-RU" sz="4000" dirty="0" smtClean="0"/>
              <a:t>.</a:t>
            </a:r>
            <a:r>
              <a:rPr lang="en-US" sz="4000" dirty="0" err="1" smtClean="0"/>
              <a:t>ru</a:t>
            </a:r>
            <a:r>
              <a:rPr lang="ru-RU" sz="4000" dirty="0" smtClean="0"/>
              <a:t>, </a:t>
            </a:r>
          </a:p>
          <a:p>
            <a:pPr>
              <a:buClr>
                <a:srgbClr val="413072"/>
              </a:buClr>
              <a:buFont typeface="Wingdings" pitchFamily="2" charset="2"/>
              <a:buChar char="v"/>
            </a:pPr>
            <a:r>
              <a:rPr lang="en-US" sz="4000" dirty="0" err="1" smtClean="0"/>
              <a:t>ru</a:t>
            </a:r>
            <a:r>
              <a:rPr lang="ru-RU" sz="4000" dirty="0" smtClean="0"/>
              <a:t>.</a:t>
            </a:r>
            <a:r>
              <a:rPr lang="en-US" sz="4000" dirty="0" err="1" smtClean="0"/>
              <a:t>wikipedia</a:t>
            </a:r>
            <a:r>
              <a:rPr lang="ru-RU" sz="4000" dirty="0" smtClean="0"/>
              <a:t>.</a:t>
            </a:r>
            <a:r>
              <a:rPr lang="en-US" sz="4000" dirty="0" smtClean="0"/>
              <a:t>org</a:t>
            </a:r>
            <a:endParaRPr lang="ru-RU" sz="4000" dirty="0" smtClean="0"/>
          </a:p>
          <a:p>
            <a:pPr>
              <a:buClr>
                <a:srgbClr val="413072"/>
              </a:buClr>
              <a:buFont typeface="Wingdings" pitchFamily="2" charset="2"/>
              <a:buChar char="v"/>
            </a:pPr>
            <a:r>
              <a:rPr lang="ru-RU" sz="4000" dirty="0" err="1" smtClean="0"/>
              <a:t>dymkovo.com</a:t>
            </a:r>
            <a:r>
              <a:rPr lang="ru-RU" sz="4000" dirty="0" smtClean="0"/>
              <a:t> -Портал  о Дымковской  игрушке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40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6386" name="Picture 2" descr="F:\дпи\п2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 t="17742" r="22464"/>
          <a:stretch>
            <a:fillRect/>
          </a:stretch>
        </p:blipFill>
        <p:spPr bwMode="auto">
          <a:xfrm rot="10268482">
            <a:off x="238634" y="1145066"/>
            <a:ext cx="2259728" cy="3274251"/>
          </a:xfrm>
          <a:prstGeom prst="rect">
            <a:avLst/>
          </a:prstGeom>
          <a:noFill/>
        </p:spPr>
      </p:pic>
      <p:pic>
        <p:nvPicPr>
          <p:cNvPr id="16388" name="Picture 4" descr="F:\дпи\п1.bmp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981" t="18677" r="21504"/>
          <a:stretch>
            <a:fillRect/>
          </a:stretch>
        </p:blipFill>
        <p:spPr bwMode="auto">
          <a:xfrm rot="11785753">
            <a:off x="1921170" y="1463645"/>
            <a:ext cx="2179436" cy="3123168"/>
          </a:xfrm>
          <a:prstGeom prst="rect">
            <a:avLst/>
          </a:prstGeom>
          <a:noFill/>
        </p:spPr>
      </p:pic>
      <p:pic>
        <p:nvPicPr>
          <p:cNvPr id="8" name="Picture 3" descr="F:\дпи\п.bmp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962" t="12212" r="4824"/>
          <a:stretch>
            <a:fillRect/>
          </a:stretch>
        </p:blipFill>
        <p:spPr bwMode="auto">
          <a:xfrm rot="10644647">
            <a:off x="825061" y="3967814"/>
            <a:ext cx="2209057" cy="2841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53000"/>
            <a:ext cx="453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Так Дымковская слобода выглядит сегодня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7410" name="Picture 2" descr=" &amp;Fcy;&amp;ocy;&amp;tcy;&amp;ocy; 6. &amp;Tcy;&amp;acy;&amp;kcy;&amp;ocy;&amp;jcy; &amp;Dcy;&amp;ycy;&amp;mcy;&amp;kcy;&amp;ocy;&amp;vcy;&amp;scy;&amp;kcy;&amp;acy;&amp;yacy; &amp;scy;&amp;lcy;&amp;ocy;&amp;bcy;&amp;ocy;&amp;dcy;&amp;acy; – &amp;mcy;&amp;iecy;&amp;scy;&amp;tcy;&amp;ocy;, &amp;gcy;&amp;dcy;&amp;iecy; &amp;dcy;&amp;iecy;&amp;lcy;&amp;acy;&amp;lcy;&amp;icy; &amp;gcy;&amp;lcy;&amp;icy;&amp;ncy;&amp;yacy;&amp;ncy;&amp;ycy;&amp;iecy; &amp;icy;&amp;gcy;&amp;rcy;&amp;ucy;&amp;shcy;&amp;kcy;&amp;icy;, &amp;bcy;&amp;ycy;&amp;lcy;&amp;acy; &amp;vcy; &amp;ncy;&amp;acy;&amp;chcy;&amp;acy;&amp;lcy;&amp;iecy; 20 &amp;vcy;&amp;iecy;&amp;kcy;&amp;acy;. &amp;Scy; &amp;vcy;&amp;ycy;&amp;scy;&amp;ocy;&amp;kcy;&amp;ocy;&amp;gcy;&amp;ocy; &amp;bcy;&amp;iecy;&amp;rcy;&amp;iecy;&amp;gcy;&amp;acy; &amp;rcy;&amp;iecy;&amp;kcy;&amp;icy; &amp;Vcy;&amp;yacy;&amp;tcy;&amp;kcy;&amp;icy; &amp;vcy;&amp;icy;&amp;dcy;&amp;ncy;&amp;acy; &amp;zcy;&amp;acy;&amp;rcy;&amp;iecy;&amp;chcy;&amp;ncy;&amp;acy;&amp;yacy; &amp;scy;&amp;lcy;&amp;ocy;&amp;bcy;&amp;ocy;&amp;dcy;&amp;acy; &amp;Dcy;&amp;ycy;&amp;mcy;&amp;kcy;&amp;ocy;&amp;vcy;&amp;ocy;. &amp;Zcy;&amp;icy;&amp;mcy;&amp;ocy;&amp;jcy;, &amp;kcy;&amp;ocy;&amp;gcy;&amp;dcy;&amp;acy; &amp;tcy;&amp;ocy;&amp;pcy;&amp;icy;&amp;lcy;&amp;icy;&amp;scy;&amp;softcy; &amp;pcy;&amp;iecy;&amp;chcy;&amp;icy;, &amp;lcy;&amp;iecy;&amp;tcy;&amp;ocy;&amp;mcy;, &amp;kcy;&amp;ocy;&amp;gcy;&amp;dcy;&amp;acy; &amp;tcy;&amp;ucy;&amp;mcy;&amp;acy;&amp;ncy;, &amp;vcy;&amp;scy;&amp;yacy; &amp;scy;&amp;lcy;&amp;ocy;&amp;bcy;&amp;ocy;&amp;dcy;&amp;acy; - &amp;bcy;&amp;ucy;&amp;dcy;&amp;tcy;&amp;ocy; &amp;vcy; &amp;dcy;&amp;ycy;&amp;mcy;&amp;kcy;&amp;iecy;. &amp;Pcy;&amp;ocy;&amp;ecy;&amp;tcy;&amp;ocy;&amp;mcy;&amp;ucy; &amp;icy; &amp;ncy;&amp;acy;&amp;zcy;&amp;vcy;&amp;acy;&amp;ncy;&amp;icy;&amp;iecy; &amp;tcy;&amp;acy;&amp;kcy;&amp;ocy;&amp;iecy;. &amp;Zcy;&amp;dcy;&amp;iecy;&amp;scy;&amp;softcy; &amp;vcy; &amp;dcy;&amp;acy;&amp;lcy;&amp;iocy;&amp;kcy;&amp;ucy;&amp;yucy; &amp;scy;&amp;tcy;&amp;acy;&amp;rcy;&amp;icy;&amp;ncy;&amp;ucy; &amp;icy; &amp;zcy;&amp;acy;&amp;rcy;&amp;ocy;&amp;dcy;&amp;icy;&amp;lcy;&amp;scy;&amp;yacy; &amp;pcy;&amp;rcy;&amp;ocy;&amp;mcy;&amp;ycy;&amp;scy;&amp;iecy;&amp;lcy; &amp;dcy;&amp;ycy;&amp;mcy;&amp;kcy;&amp;ocy;&amp;vcy;&amp;scy;&amp;kcy;&amp;ocy;&amp;jcy; &amp;icy;&amp;gcy;&amp;rcy;&amp;ucy;&amp;shcy;&amp;kcy;&amp;icy;. &amp;Gcy;&amp;dcy;&amp;iecy; &amp;dcy;&amp;iecy;&amp;lcy;&amp;acy;&amp;yucy;&amp;tcy; &amp;dcy;&amp;ycy;&amp;mcy;&amp;kcy;&amp;ocy;&amp;vcy;&amp;scy;&amp;kcy;&amp;icy;&amp;iecy; &amp;icy;&amp;gcy;&amp;rcy;&amp;ucy;&amp;shcy;&amp;kcy;&amp;icy;?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4495800" cy="316347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81600" y="609600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Такой Дымковская слобода была в начале 20 века. </a:t>
            </a:r>
          </a:p>
          <a:p>
            <a:r>
              <a:rPr lang="ru-RU" dirty="0" smtClean="0"/>
              <a:t>С высокого берега реки Вятки видна заречная слобода Дымково. Зимой, когда топились печи, летом, когда туман, вся слобода - будто в дымке. Поэтому и название такое. Здесь в далёкую старину и зародился промысел дымковской игрушки. </a:t>
            </a:r>
            <a:endParaRPr lang="ru-RU" dirty="0"/>
          </a:p>
        </p:txBody>
      </p:sp>
      <p:pic>
        <p:nvPicPr>
          <p:cNvPr id="17412" name="Picture 4" descr=" &amp;Fcy;&amp;ocy;&amp;tcy;&amp;ocy; 8. &amp;Tcy;&amp;acy;&amp;kcy; &amp;Dcy;&amp;ycy;&amp;mcy;&amp;kcy;&amp;ocy;&amp;vcy;&amp;scy;&amp;kcy;&amp;acy;&amp;yacy; &amp;scy;&amp;lcy;&amp;ocy;&amp;bcy;&amp;ocy;&amp;dcy;&amp;acy; &amp;vcy;&amp;ycy;&amp;gcy;&amp;lcy;&amp;yacy;&amp;dcy;&amp;icy;&amp;tcy; &amp;scy;&amp;iecy;&amp;gcy;&amp;ocy;&amp;dcy;&amp;ncy;&amp;yacy;. &amp;Gcy;&amp;dcy;&amp;iecy; &amp;dcy;&amp;iecy;&amp;lcy;&amp;acy;&amp;yucy;&amp;tcy; &amp;dcy;&amp;ycy;&amp;mcy;&amp;kcy;&amp;ocy;&amp;vcy;&amp;scy;&amp;kcy;&amp;ucy;&amp;yucy; &amp;icy;&amp;gcy;&amp;rcy;&amp;ucy;&amp;shcy;&amp;kcy;&amp;ucy;? &amp;Acy; &amp;tscy;&amp;iecy;&amp;khcy;&amp;acy;, &amp;vcy; &amp;kcy;&amp;ocy;&amp;tcy;&amp;ocy;&amp;rcy;&amp;ycy;&amp;khcy; &amp;icy;&amp;zcy;&amp;gcy;&amp;ocy;&amp;tcy;&amp;acy;&amp;vcy;&amp;lcy;&amp;icy;&amp;vcy;&amp;acy;&amp;lcy;&amp;icy; &amp;icy;&amp;gcy;&amp;rcy;&amp;ucy;&amp;shcy;&amp;kcy;&amp;icy;, &amp;pcy;&amp;iecy;&amp;rcy;&amp;iecy;&amp;iecy;&amp;khcy;&amp;acy;&amp;lcy;&amp;icy; &amp;vcy; &amp;tscy;&amp;iecy;&amp;ncy;&amp;tcy;&amp;rcy; &amp;gcy;&amp;ocy;&amp;rcy;&amp;ocy;&amp;dcy;&amp;acy; &amp;Kcy;&amp;icy;&amp;rcy;&amp;ocy;&amp;vcy;&amp;acy;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43299"/>
            <a:ext cx="4419600" cy="33147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0"/>
            <a:ext cx="541686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ДЫМКОВСКАЯ СЛОБОДА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 &amp;Fcy;&amp;ocy;&amp;tcy;&amp;ocy; 25. &amp;Pcy;&amp;iecy;&amp;tcy;&amp;ucy;&amp;khcy;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04800"/>
            <a:ext cx="3886200" cy="406175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05000" y="0"/>
            <a:ext cx="617669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ДЫМКОВСКИЕ СВИСТУЛЬКИ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386" name="Picture 2" descr=" &amp;Fcy;&amp;ocy;&amp;tcy;&amp;ocy; 21. &amp;Scy;&amp;vcy;&amp;icy;&amp;scy;&amp;tcy;&amp;ucy;&amp;lcy;&amp;softcy;&amp;kcy;&amp;icy; – &amp;kcy;&amp;ocy;&amp;zcy;&amp;iocy;&amp;lcy; &amp;icy; &amp;bcy;&amp;acy;&amp;rcy;&amp;acy;&amp;ncy;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819400"/>
            <a:ext cx="4648200" cy="35350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24200" y="6334780"/>
            <a:ext cx="2479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Козёл и баран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4495800"/>
            <a:ext cx="1058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Петух</a:t>
            </a:r>
            <a:endParaRPr lang="ru-RU" sz="28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6392" name="Picture 8" descr=" &amp;Fcy;&amp;ocy;&amp;tcy;&amp;ocy; 27. &amp;Icy;&amp;ncy;&amp;dcy;&amp;yucy;&amp;kcy;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"/>
            <a:ext cx="2667000" cy="37324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3886200"/>
            <a:ext cx="122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Индюк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3989260</TotalTime>
  <Words>483</Words>
  <Application>Microsoft Office PowerPoint</Application>
  <PresentationFormat>Экран (4:3)</PresentationFormat>
  <Paragraphs>155</Paragraphs>
  <Slides>20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Трек</vt:lpstr>
      <vt:lpstr>Image</vt:lpstr>
      <vt:lpstr>     Номинация: «Традиционная  народная   игрушка» </vt:lpstr>
      <vt:lpstr>Ставропольский край приветствует вас!</vt:lpstr>
      <vt:lpstr>Слайд 3</vt:lpstr>
      <vt:lpstr>ОБРАЗОВАТЕЛЬНАЯ ПРОГРАММА «Веселые  петельки»</vt:lpstr>
      <vt:lpstr>Польченко Любовь  Алексеевна</vt:lpstr>
      <vt:lpstr>Слайд 6</vt:lpstr>
      <vt:lpstr>ИНФОРМАЦИОННЫЕ  ИСТОЧНИКИ</vt:lpstr>
      <vt:lpstr>Слайд 8</vt:lpstr>
      <vt:lpstr>Слайд 9</vt:lpstr>
      <vt:lpstr>ТЕХНОЛОГИЯ ИЗГОТОВЛЕНИЯ ДЫМКОВСКОЙ ИГРУШКИ</vt:lpstr>
      <vt:lpstr>ГЕОМЕТРИЧЕСКИЙ ОРНАМЕНТ</vt:lpstr>
      <vt:lpstr>Слайд 12</vt:lpstr>
      <vt:lpstr>ЭТАПЫ ИЗГОТОВЛЕНИЯ  ГЛИНЯНОЙ ИГРУШКИ</vt:lpstr>
      <vt:lpstr>Слайд 14</vt:lpstr>
      <vt:lpstr>Слайд 15</vt:lpstr>
      <vt:lpstr>Слайд 16</vt:lpstr>
      <vt:lpstr>Слайд 17</vt:lpstr>
      <vt:lpstr>Слайд 18</vt:lpstr>
      <vt:lpstr>Слайд 19</vt:lpstr>
      <vt:lpstr>     Благодарю 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Номинация:  «Традиционная  народная   игрушка» </dc:title>
  <cp:lastModifiedBy>Дьяченко </cp:lastModifiedBy>
  <cp:revision>95</cp:revision>
  <dcterms:modified xsi:type="dcterms:W3CDTF">2012-06-22T13:31:17Z</dcterms:modified>
</cp:coreProperties>
</file>