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5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70A"/>
    <a:srgbClr val="171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3B8DC-152D-4862-8E0F-EC1D84376C33}" v="2" dt="2022-05-24T07:29:21.073"/>
    <p1510:client id="{3DDDC3A9-4BB5-4801-BB94-92317599784C}" v="131" dt="2022-05-24T07:28:01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78DB-71D0-4572-AE88-7870334DD9F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7A1B-B0C6-4A8B-A5C7-06739BE5C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9B3A-4783-467A-A4B0-12ED3CAC417D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7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28CD-A3DA-44B0-9A7C-4932452BB85D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2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A7C1-66B7-45A8-BBF2-581E670FBEA3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3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3EF-BC87-4345-ABC1-7457B1C06AA5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5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535C-A5E3-437E-BA4A-23D365E9FDE3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5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9CA6-62FF-4E20-97B7-823A19501076}" type="datetime1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6024-E235-48CE-BEAD-4CAD1C73F890}" type="datetime1">
              <a:rPr lang="ru-RU" smtClean="0"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2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037-BBDF-4F13-9B2B-1D2C3A1C017F}" type="datetime1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7D7D-0D7F-4851-8C55-2772F7781D60}" type="datetime1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3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136D-762F-488B-9AF2-BF347C4AE287}" type="datetime1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8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33A2-A912-4B64-AF87-3742277E42DF}" type="datetime1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9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3F06-30FF-4D5A-ACBE-48DE22DDE35F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7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us.gov.ru/agency/6409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group68761481052206/topic/156336708590382" TargetMode="External"/><Relationship Id="rId13" Type="http://schemas.openxmlformats.org/officeDocument/2006/relationships/hyperlink" Target="https://t.me/cdt_arz26/537" TargetMode="External"/><Relationship Id="rId3" Type="http://schemas.openxmlformats.org/officeDocument/2006/relationships/hyperlink" Target="https://t.me/cdt_arz26/188" TargetMode="External"/><Relationship Id="rId7" Type="http://schemas.openxmlformats.org/officeDocument/2006/relationships/hyperlink" Target="https://ok.ru/group68761481052206/topic/155845107915566" TargetMode="External"/><Relationship Id="rId12" Type="http://schemas.openxmlformats.org/officeDocument/2006/relationships/hyperlink" Target="https://t.me/cdt_arz26/549" TargetMode="External"/><Relationship Id="rId2" Type="http://schemas.openxmlformats.org/officeDocument/2006/relationships/hyperlink" Target="https://ok.ru/group68761481052206/topic/154630504586030" TargetMode="External"/><Relationship Id="rId16" Type="http://schemas.openxmlformats.org/officeDocument/2006/relationships/hyperlink" Target="https://t.me/cdt_arz26/4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ru/group68761481052206/topic/156964976663342" TargetMode="External"/><Relationship Id="rId11" Type="http://schemas.openxmlformats.org/officeDocument/2006/relationships/hyperlink" Target="https://t.me/cdt_arz26/564" TargetMode="External"/><Relationship Id="rId5" Type="http://schemas.openxmlformats.org/officeDocument/2006/relationships/hyperlink" Target="https://t.me/cdt_arz26/1590" TargetMode="External"/><Relationship Id="rId15" Type="http://schemas.openxmlformats.org/officeDocument/2006/relationships/hyperlink" Target="https://t.me/cdt_arz26/503" TargetMode="External"/><Relationship Id="rId10" Type="http://schemas.openxmlformats.org/officeDocument/2006/relationships/hyperlink" Target="https://t.me/cdt_arz26/569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t.me/cdt_arz26/579" TargetMode="External"/><Relationship Id="rId14" Type="http://schemas.openxmlformats.org/officeDocument/2006/relationships/hyperlink" Target="https://t.me/cdt_arz26/50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1592" y="1076472"/>
            <a:ext cx="9468816" cy="246106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+mn-lt"/>
                <a:cs typeface="Times New Roman" panose="02020603050405020304" pitchFamily="18" charset="0"/>
              </a:rPr>
              <a:t>Предварительная заявка на присуждение статуса инновационной площадки ВЦХТ</a:t>
            </a:r>
            <a:br>
              <a:rPr lang="ru-RU" sz="4000" dirty="0">
                <a:latin typeface="+mn-lt"/>
                <a:cs typeface="Times New Roman" panose="02020603050405020304" pitchFamily="18" charset="0"/>
              </a:rPr>
            </a:br>
            <a:r>
              <a:rPr lang="ru-RU" sz="4000" u="sng" dirty="0" smtClean="0">
                <a:latin typeface="+mn-lt"/>
                <a:cs typeface="Times New Roman" panose="02020603050405020304" pitchFamily="18" charset="0"/>
              </a:rPr>
              <a:t>муниципального бюджетного учреждения дополнительного образования «Центр детского творчества» </a:t>
            </a:r>
            <a:r>
              <a:rPr lang="ru-RU" sz="4000" u="sng" dirty="0" err="1" smtClean="0">
                <a:latin typeface="+mn-lt"/>
                <a:cs typeface="Times New Roman" panose="02020603050405020304" pitchFamily="18" charset="0"/>
              </a:rPr>
              <a:t>Арзгирского</a:t>
            </a:r>
            <a:r>
              <a:rPr lang="ru-RU" sz="4000" u="sng" dirty="0" smtClean="0">
                <a:latin typeface="+mn-lt"/>
                <a:cs typeface="Times New Roman" panose="02020603050405020304" pitchFamily="18" charset="0"/>
              </a:rPr>
              <a:t> района Ставропольского края</a:t>
            </a:r>
            <a:endParaRPr lang="ru-RU" sz="2500" u="sng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A9EDB659-1F12-BE29-7F64-24AB0630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83" y="1730507"/>
            <a:ext cx="2549607" cy="2024014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2F70F5B1-F3FA-CF08-1991-4DCCEBB8A259}"/>
              </a:ext>
            </a:extLst>
          </p:cNvPr>
          <p:cNvCxnSpPr/>
          <p:nvPr/>
        </p:nvCxnSpPr>
        <p:spPr>
          <a:xfrm>
            <a:off x="2532464" y="780679"/>
            <a:ext cx="11522228" cy="1"/>
          </a:xfrm>
          <a:prstGeom prst="straightConnector1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51CA971D-4916-169C-3311-2C8157E66AB8}"/>
              </a:ext>
            </a:extLst>
          </p:cNvPr>
          <p:cNvCxnSpPr>
            <a:cxnSpLocks/>
          </p:cNvCxnSpPr>
          <p:nvPr/>
        </p:nvCxnSpPr>
        <p:spPr>
          <a:xfrm>
            <a:off x="2514051" y="780679"/>
            <a:ext cx="36826" cy="6179428"/>
          </a:xfrm>
          <a:prstGeom prst="straightConnector1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54A3B587-BEDE-C6C4-2588-8D896CA2208E}"/>
              </a:ext>
            </a:extLst>
          </p:cNvPr>
          <p:cNvCxnSpPr>
            <a:cxnSpLocks/>
          </p:cNvCxnSpPr>
          <p:nvPr/>
        </p:nvCxnSpPr>
        <p:spPr>
          <a:xfrm>
            <a:off x="-188595" y="4408556"/>
            <a:ext cx="12704445" cy="11430"/>
          </a:xfrm>
          <a:prstGeom prst="straightConnector1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1238" y="5560821"/>
            <a:ext cx="7084778" cy="7635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600" dirty="0" smtClean="0">
                <a:cs typeface="Times New Roman" panose="02020603050405020304" pitchFamily="18" charset="0"/>
              </a:rPr>
              <a:t>Декабрь,  2023 г.</a:t>
            </a:r>
            <a:endParaRPr lang="ru-RU" sz="26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612" y="3603428"/>
            <a:ext cx="4052205" cy="3085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88"/>
            <a:ext cx="1702776" cy="21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534" y="249967"/>
            <a:ext cx="10371383" cy="63392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Проблема: Организация сетевого взаимодействия для создания системы выявления и поддержки одарённых и талантливых детей исследуемая в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23" y="1220320"/>
            <a:ext cx="10803985" cy="29548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Актуальность. </a:t>
            </a:r>
            <a:r>
              <a:rPr lang="ru-RU" sz="20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Отличительной </a:t>
            </a:r>
            <a:r>
              <a:rPr lang="ru-RU" sz="2000" dirty="0">
                <a:ea typeface="Helvetica" panose="00000500000000000000" pitchFamily="50" charset="0"/>
                <a:cs typeface="Times New Roman" panose="02020603050405020304" pitchFamily="18" charset="0"/>
              </a:rPr>
              <a:t>чертой </a:t>
            </a:r>
            <a:r>
              <a:rPr lang="ru-RU" sz="20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постиндустриального </a:t>
            </a:r>
            <a:r>
              <a:rPr lang="ru-RU" sz="2000" dirty="0">
                <a:ea typeface="Helvetica" panose="00000500000000000000" pitchFamily="50" charset="0"/>
                <a:cs typeface="Times New Roman" panose="02020603050405020304" pitchFamily="18" charset="0"/>
              </a:rPr>
              <a:t>общества является высокий уровень наукоёмких технологий и доминирования их в экономике государства. Это положение уже сегодня переводит в разряд наиболее актуальных разработку </a:t>
            </a:r>
            <a:r>
              <a:rPr lang="ru-RU" sz="2000" dirty="0" err="1">
                <a:ea typeface="Helvetica" panose="00000500000000000000" pitchFamily="50" charset="0"/>
                <a:cs typeface="Times New Roman" panose="02020603050405020304" pitchFamily="18" charset="0"/>
              </a:rPr>
              <a:t>педагогико</a:t>
            </a:r>
            <a:r>
              <a:rPr lang="ru-RU" sz="2000" dirty="0">
                <a:ea typeface="Helvetica" panose="00000500000000000000" pitchFamily="50" charset="0"/>
                <a:cs typeface="Times New Roman" panose="02020603050405020304" pitchFamily="18" charset="0"/>
              </a:rPr>
              <a:t>-воспитательных основ целенаправленного создания условий для развития и реализации интеллектуально-развитой личности, </a:t>
            </a:r>
            <a:r>
              <a:rPr lang="ru-RU" sz="20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бережно </a:t>
            </a:r>
            <a:r>
              <a:rPr lang="ru-RU" sz="2000" dirty="0">
                <a:ea typeface="Helvetica" panose="00000500000000000000" pitchFamily="50" charset="0"/>
                <a:cs typeface="Times New Roman" panose="02020603050405020304" pitchFamily="18" charset="0"/>
              </a:rPr>
              <a:t>хранящей духовно-нравственные ценности своего народа</a:t>
            </a:r>
            <a:r>
              <a:rPr lang="ru-RU" sz="20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. Взаимодействие учреждений и организаций-</a:t>
            </a:r>
            <a:r>
              <a:rPr lang="ru-RU" sz="2000" dirty="0" err="1" smtClean="0">
                <a:ea typeface="Helvetica" panose="00000500000000000000" pitchFamily="50" charset="0"/>
                <a:cs typeface="Times New Roman" panose="02020603050405020304" pitchFamily="18" charset="0"/>
              </a:rPr>
              <a:t>соцпартнёров</a:t>
            </a:r>
            <a:r>
              <a:rPr lang="ru-RU" sz="20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 МБУ ДО ЦДТ, объединённых в сеть, даст возможность </a:t>
            </a:r>
            <a:r>
              <a:rPr lang="ru-RU" sz="2000" dirty="0" smtClean="0"/>
              <a:t>создать единое образовательное пространство </a:t>
            </a:r>
            <a:r>
              <a:rPr lang="ru-RU" sz="2000" dirty="0"/>
              <a:t>для обеспечения качества и доступности образования, выполнение заказа общества на формирование успешной личности.</a:t>
            </a:r>
            <a:r>
              <a:rPr lang="ru-RU" sz="20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Значимость.</a:t>
            </a:r>
            <a:r>
              <a:rPr lang="ru-RU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ru-RU" sz="2000" dirty="0"/>
              <a:t>Одним из основных компонентов реализации работы с одарёнными детьми является воспитание. </a:t>
            </a:r>
            <a:r>
              <a:rPr lang="ru-RU" sz="20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Через </a:t>
            </a:r>
            <a:r>
              <a:rPr lang="ru-RU" sz="2000" dirty="0">
                <a:ea typeface="Helvetica" panose="00000500000000000000" pitchFamily="50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етевое образовательное сообщество организуется целенаправленное общение одарённых детей как между собой, так и со взрослыми членами сообщества, что превращает его в механизм воспитания. Причем общение с разными людьми в сетевой структуре </a:t>
            </a:r>
            <a:r>
              <a:rPr lang="ru-RU" sz="2000" dirty="0"/>
              <a:t>способствует </a:t>
            </a:r>
            <a:r>
              <a:rPr lang="ru-RU" sz="2000" dirty="0" smtClean="0"/>
              <a:t>выявлению, развитию </a:t>
            </a:r>
            <a:r>
              <a:rPr lang="ru-RU" sz="20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у учащихся близкие им способности и </a:t>
            </a:r>
            <a:r>
              <a:rPr lang="ru-RU" sz="2000" dirty="0" smtClean="0"/>
              <a:t>формированию</a:t>
            </a:r>
            <a:r>
              <a:rPr lang="ru-RU" sz="2000" dirty="0" smtClean="0">
                <a:ea typeface="Helvetica" panose="00000500000000000000" pitchFamily="50" charset="0"/>
                <a:cs typeface="Times New Roman" panose="02020603050405020304" pitchFamily="18" charset="0"/>
              </a:rPr>
              <a:t> новых возможностей, </a:t>
            </a:r>
            <a:r>
              <a:rPr lang="ru-RU" sz="2000" dirty="0" smtClean="0"/>
              <a:t>создают </a:t>
            </a:r>
            <a:r>
              <a:rPr lang="ru-RU" sz="2000" dirty="0"/>
              <a:t>потребность к позитивному изменению и совершенствованию самого себя и окружающей </a:t>
            </a:r>
            <a:r>
              <a:rPr lang="ru-RU" sz="2000" dirty="0" smtClean="0"/>
              <a:t>действительности. В системе дополнительного </a:t>
            </a:r>
            <a:r>
              <a:rPr lang="ru-RU" sz="2000" dirty="0"/>
              <a:t>образования, обеспечивающей всестороннее  развитие личности</a:t>
            </a:r>
            <a:r>
              <a:rPr lang="ru-RU" sz="2000" dirty="0" smtClean="0"/>
              <a:t>, воспитательная работа </a:t>
            </a:r>
            <a:r>
              <a:rPr lang="ru-RU" sz="2000" dirty="0"/>
              <a:t>приобретает наибольшее значение. </a:t>
            </a:r>
            <a:endParaRPr lang="ru-RU" sz="2000" b="1" i="1" dirty="0">
              <a:latin typeface="Times New Roman" panose="02020603050405020304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endParaRPr lang="ru-RU" sz="2500" dirty="0">
              <a:latin typeface="Times New Roman" panose="02020603050405020304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62" y="136525"/>
            <a:ext cx="1016917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Инновационный опыт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МБУ ДО ЦДТ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 рамках исследуемой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871" y="1192726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Новые </a:t>
            </a:r>
            <a:r>
              <a:rPr lang="ru-RU" sz="1600" dirty="0">
                <a:cs typeface="Times New Roman" panose="02020603050405020304" pitchFamily="18" charset="0"/>
              </a:rPr>
              <a:t>эффективные педагогические </a:t>
            </a:r>
            <a:r>
              <a:rPr lang="ru-RU" sz="1600" dirty="0" smtClean="0">
                <a:cs typeface="Times New Roman" panose="02020603050405020304" pitchFamily="18" charset="0"/>
              </a:rPr>
              <a:t>средства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Технологии</a:t>
            </a:r>
            <a:r>
              <a:rPr lang="ru-RU" sz="1600" dirty="0"/>
              <a:t>: </a:t>
            </a:r>
            <a:r>
              <a:rPr lang="ru-RU" sz="1600" dirty="0" smtClean="0"/>
              <a:t>уровней дифференциации, проблемно-игровые технологии,  ИКТ-технологии, экспериментирования, </a:t>
            </a:r>
            <a:r>
              <a:rPr lang="ru-RU" sz="1600" dirty="0"/>
              <a:t>проектной </a:t>
            </a:r>
            <a:r>
              <a:rPr lang="ru-RU" sz="1600" dirty="0" smtClean="0"/>
              <a:t>деятельности, событийности, </a:t>
            </a:r>
            <a:r>
              <a:rPr lang="ru-RU" sz="1600" dirty="0"/>
              <a:t>эвристического </a:t>
            </a:r>
            <a:r>
              <a:rPr lang="ru-RU" sz="1600" dirty="0" smtClean="0"/>
              <a:t>обучения, </a:t>
            </a:r>
            <a:r>
              <a:rPr lang="ru-RU" sz="1600" dirty="0"/>
              <a:t>концентрированного </a:t>
            </a:r>
            <a:r>
              <a:rPr lang="ru-RU" sz="1600" dirty="0" smtClean="0"/>
              <a:t>обучения, </a:t>
            </a:r>
            <a:r>
              <a:rPr lang="ru-RU" sz="1600" dirty="0"/>
              <a:t>активного метода </a:t>
            </a:r>
            <a:r>
              <a:rPr lang="ru-RU" sz="1600" dirty="0" smtClean="0"/>
              <a:t>обучения, </a:t>
            </a:r>
            <a:r>
              <a:rPr lang="ru-RU" sz="1600" dirty="0"/>
              <a:t>т</a:t>
            </a:r>
            <a:r>
              <a:rPr lang="ru-RU" sz="1600" dirty="0" smtClean="0"/>
              <a:t>ехнология </a:t>
            </a:r>
            <a:r>
              <a:rPr lang="ru-RU" sz="1600" dirty="0"/>
              <a:t>полного </a:t>
            </a:r>
            <a:r>
              <a:rPr lang="ru-RU" sz="1600" dirty="0" smtClean="0"/>
              <a:t>усвоения,</a:t>
            </a:r>
            <a:r>
              <a:rPr lang="ru-RU" sz="1600" dirty="0" smtClean="0">
                <a:cs typeface="Times New Roman" panose="02020603050405020304" pitchFamily="18" charset="0"/>
              </a:rPr>
              <a:t> преемственности и наставничества.</a:t>
            </a:r>
            <a:endParaRPr lang="ru-RU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cs typeface="Times New Roman" panose="02020603050405020304" pitchFamily="18" charset="0"/>
              </a:rPr>
              <a:t>Организация и участие в развивающих  и </a:t>
            </a:r>
            <a:r>
              <a:rPr lang="ru-RU" sz="1600" dirty="0"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cs typeface="Times New Roman" panose="02020603050405020304" pitchFamily="18" charset="0"/>
              </a:rPr>
              <a:t>оспитательных  площадках, проектах, движениях  (</a:t>
            </a:r>
            <a:r>
              <a:rPr lang="ru-RU" sz="1600" dirty="0" err="1" smtClean="0">
                <a:cs typeface="Times New Roman" panose="02020603050405020304" pitchFamily="18" charset="0"/>
              </a:rPr>
              <a:t>Кино.Знание</a:t>
            </a:r>
            <a:r>
              <a:rPr lang="ru-RU" sz="1600" dirty="0" smtClean="0">
                <a:cs typeface="Times New Roman" panose="02020603050405020304" pitchFamily="18" charset="0"/>
              </a:rPr>
              <a:t>!, КВН, Движение первых, РДДМ, РСМ, Всероссийский проект «Культура»).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cs typeface="Times New Roman" panose="02020603050405020304" pitchFamily="18" charset="0"/>
              </a:rPr>
              <a:t>Учебно-воспитательная деятельность в рамках лагеря труда и отдыха для подростков.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cs typeface="Times New Roman" panose="02020603050405020304" pitchFamily="18" charset="0"/>
              </a:rPr>
              <a:t>Познание через организованное посещение культурных центров, технических центров, профильных смен.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cs typeface="Times New Roman" panose="02020603050405020304" pitchFamily="18" charset="0"/>
              </a:rPr>
              <a:t>Работа по профориентации (75% работников Центра детского творчества – наши выпускники)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cs typeface="Times New Roman" panose="02020603050405020304" pitchFamily="18" charset="0"/>
              </a:rPr>
              <a:t>Клубная деятельность (общение в клубе для старшеклассников в клубе «Диалог», музыкальное развитие  и расширение возможностей в клубе «Авангард» – джаз-группа, вокально-инструментальный ансамбль, авторская песня)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cs typeface="Times New Roman" panose="02020603050405020304" pitchFamily="18" charset="0"/>
              </a:rPr>
              <a:t>Работа муниципального опорного центра (МОЦ) из числа сотрудников МБУ ДО ЦДТ для доступности дополнительного образования.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cs typeface="Times New Roman" panose="02020603050405020304" pitchFamily="18" charset="0"/>
              </a:rPr>
              <a:t>Деятельность муниципального координатора советников по воспитанию на базе МБУ ДО ЦДТ.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cs typeface="Times New Roman" panose="02020603050405020304" pitchFamily="18" charset="0"/>
              </a:rPr>
              <a:t>Система конкурсов  (от конкурсов учреждения до международных), которая стимулирует рост способностей учащихся.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Общественная </a:t>
            </a:r>
            <a:r>
              <a:rPr lang="ru-RU" sz="1600" dirty="0">
                <a:cs typeface="Times New Roman" panose="02020603050405020304" pitchFamily="18" charset="0"/>
              </a:rPr>
              <a:t>оценка инновационного </a:t>
            </a:r>
            <a:r>
              <a:rPr lang="ru-RU" sz="1600" dirty="0" smtClean="0">
                <a:cs typeface="Times New Roman" panose="02020603050405020304" pitchFamily="18" charset="0"/>
              </a:rPr>
              <a:t>опыта.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Присвоение званий «Образцовый детский коллектив» - 2 коллектива, отзывы на портале </a:t>
            </a:r>
            <a:r>
              <a:rPr lang="en-US" sz="1600" dirty="0" smtClean="0">
                <a:cs typeface="Times New Roman" panose="02020603050405020304" pitchFamily="18" charset="0"/>
              </a:rPr>
              <a:t>bus.gov</a:t>
            </a:r>
            <a:r>
              <a:rPr lang="ru-RU" sz="1600" dirty="0" smtClean="0">
                <a:cs typeface="Times New Roman" panose="02020603050405020304" pitchFamily="18" charset="0"/>
              </a:rPr>
              <a:t> (</a:t>
            </a:r>
            <a:r>
              <a:rPr lang="en-US" sz="1600" dirty="0"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dirty="0" smtClean="0">
                <a:cs typeface="Times New Roman" panose="02020603050405020304" pitchFamily="18" charset="0"/>
                <a:hlinkClick r:id="rId2"/>
              </a:rPr>
              <a:t>bus.gov.ru/agency/64095</a:t>
            </a:r>
            <a:r>
              <a:rPr lang="ru-RU" sz="1600" dirty="0" smtClean="0">
                <a:cs typeface="Times New Roman" panose="02020603050405020304" pitchFamily="18" charset="0"/>
              </a:rPr>
              <a:t>), </a:t>
            </a:r>
            <a:r>
              <a:rPr lang="ru-RU" sz="1600" dirty="0" smtClean="0">
                <a:cs typeface="Times New Roman" panose="02020603050405020304" pitchFamily="18" charset="0"/>
              </a:rPr>
              <a:t>НОК- 97%, сайт </a:t>
            </a:r>
            <a:r>
              <a:rPr lang="ru-RU" sz="1600" dirty="0" smtClean="0">
                <a:cs typeface="Times New Roman" panose="02020603050405020304" pitchFamily="18" charset="0"/>
              </a:rPr>
              <a:t>МБУ ДО ЦДТ,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cs typeface="Times New Roman" panose="02020603050405020304" pitchFamily="18" charset="0"/>
              </a:rPr>
              <a:t>анкетирование родителей (удовлетворённость -99%), расширение сферы </a:t>
            </a:r>
            <a:r>
              <a:rPr lang="ru-RU" sz="1600" dirty="0" err="1" smtClean="0">
                <a:cs typeface="Times New Roman" panose="02020603050405020304" pitchFamily="18" charset="0"/>
              </a:rPr>
              <a:t>соцпартнерства</a:t>
            </a:r>
            <a:r>
              <a:rPr lang="ru-RU" sz="1600" dirty="0" smtClean="0">
                <a:cs typeface="Times New Roman" panose="02020603050405020304" pitchFamily="18" charset="0"/>
              </a:rPr>
              <a:t>. 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992FA5-7F2D-E8FC-CF28-AFBEC2A5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fld>
            <a:endParaRPr lang="ru-RU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0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0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Отражение результатов инновационной деятельности 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 публикациях и интернет ссылках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7596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://ok.ru/group68761481052206/topic/154630504586030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9669" y="1527678"/>
            <a:ext cx="2796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t.me/cdt_arz26/188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5255" t="7495" r="33404" b="5919"/>
          <a:stretch/>
        </p:blipFill>
        <p:spPr>
          <a:xfrm>
            <a:off x="370105" y="1292658"/>
            <a:ext cx="3276801" cy="53289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9668" y="1914459"/>
            <a:ext cx="29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t.me/cdt_arz26/1590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29669" y="2897134"/>
            <a:ext cx="6096000" cy="1304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ok.ru/group68761481052206/topic/156964976663342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ok.ru/group68761481052206/topic/155845107915566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https://ok.ru/group68761481052206/topic/156336708590382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5933" y="4333721"/>
            <a:ext cx="233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Отзывы выпускников.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77667" y="4936442"/>
            <a:ext cx="2796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t.me/cdt_arz26/579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8177" y="5088437"/>
            <a:ext cx="2796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t.me/cdt_arz26/569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29668" y="5546603"/>
            <a:ext cx="2796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t.me/cdt_arz26/564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8176" y="5975280"/>
            <a:ext cx="2796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t.me/cdt_arz26/549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22604" y="4569209"/>
            <a:ext cx="2796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t.me/cdt_arz26/537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229668" y="4712635"/>
            <a:ext cx="2807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t.me/cdt_arz26/509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22605" y="5457769"/>
            <a:ext cx="2796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5"/>
              </a:rPr>
              <a:t>https://</a:t>
            </a:r>
            <a:r>
              <a:rPr lang="en-US" dirty="0" smtClean="0">
                <a:hlinkClick r:id="rId15"/>
              </a:rPr>
              <a:t>t.me/cdt_arz26/503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77667" y="5814980"/>
            <a:ext cx="2796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6"/>
              </a:rPr>
              <a:t>https://</a:t>
            </a:r>
            <a:r>
              <a:rPr lang="en-US" dirty="0" smtClean="0">
                <a:hlinkClick r:id="rId16"/>
              </a:rPr>
              <a:t>t.me/cdt_arz26/468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60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46" y="290024"/>
            <a:ext cx="10386050" cy="50163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Ожидаемый результат от инновационной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1925" y="911388"/>
            <a:ext cx="1146450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1.Действующая современная модель </a:t>
            </a:r>
            <a:r>
              <a:rPr lang="ru-RU" sz="2000" dirty="0"/>
              <a:t>сетевого взаимодействия в </a:t>
            </a:r>
            <a:r>
              <a:rPr lang="ru-RU" sz="2000" dirty="0" err="1"/>
              <a:t>Арзгирском</a:t>
            </a:r>
            <a:r>
              <a:rPr lang="ru-RU" sz="2000" dirty="0"/>
              <a:t> </a:t>
            </a:r>
            <a:r>
              <a:rPr lang="ru-RU" sz="2000" dirty="0" smtClean="0"/>
              <a:t>районе, которая </a:t>
            </a:r>
            <a:r>
              <a:rPr lang="ru-RU" sz="2000" dirty="0"/>
              <a:t>позволяет </a:t>
            </a:r>
            <a:r>
              <a:rPr lang="ru-RU" sz="2000" dirty="0" smtClean="0"/>
              <a:t>выявить </a:t>
            </a:r>
            <a:r>
              <a:rPr lang="ru-RU" sz="2000" dirty="0"/>
              <a:t>внутренние предпосылки для </a:t>
            </a:r>
            <a:r>
              <a:rPr lang="ru-RU" sz="2000" dirty="0" smtClean="0"/>
              <a:t>достижений от дошкольников, до развития </a:t>
            </a:r>
            <a:r>
              <a:rPr lang="ru-RU" sz="2000" dirty="0"/>
              <a:t>и поддержки одаренных детей и обеспечение их личностной, социальной самореализации и профессионального </a:t>
            </a:r>
            <a:r>
              <a:rPr lang="ru-RU" sz="2000" dirty="0" smtClean="0"/>
              <a:t>самоопределения, где </a:t>
            </a:r>
            <a:r>
              <a:rPr lang="ru-RU" sz="2000" dirty="0"/>
              <a:t>МБУ ДО ЦДТ выступает как Концентрированная ресурсная модель, на базе которого аккумулируются все возможные ресурсы, и к нему могут обратиться все участники сетевого взаимодействия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 smtClean="0"/>
              <a:t>2.Систематизация </a:t>
            </a:r>
            <a:r>
              <a:rPr lang="ru-RU" sz="2000" dirty="0"/>
              <a:t>накопленного опыта, поиск новых форм и путей реализации методик, технологий сетевого взаимодействия образовательных организаций, социальных и заинтересованных </a:t>
            </a:r>
            <a:r>
              <a:rPr lang="ru-RU" sz="2000" dirty="0" smtClean="0"/>
              <a:t>партнёров.</a:t>
            </a:r>
          </a:p>
          <a:p>
            <a:pPr algn="just"/>
            <a:r>
              <a:rPr lang="ru-RU" sz="2000" dirty="0" smtClean="0"/>
              <a:t>3.Развитие исследовательской деятельности.</a:t>
            </a:r>
          </a:p>
          <a:p>
            <a:pPr algn="just"/>
            <a:r>
              <a:rPr lang="ru-RU" sz="2000" dirty="0" smtClean="0"/>
              <a:t>4.Рост профессионализма педагогических кадров.</a:t>
            </a:r>
          </a:p>
          <a:p>
            <a:pPr algn="just"/>
            <a:r>
              <a:rPr lang="ru-RU" sz="2000" dirty="0" smtClean="0"/>
              <a:t>5.Объединение </a:t>
            </a:r>
            <a:r>
              <a:rPr lang="ru-RU" sz="2000" dirty="0"/>
              <a:t>образовательных ресурсов </a:t>
            </a:r>
            <a:r>
              <a:rPr lang="ru-RU" sz="2000" dirty="0" smtClean="0"/>
              <a:t>школ, учреждений дополнительного образования, СПО, ВУЗов, </a:t>
            </a:r>
            <a:r>
              <a:rPr lang="ru-RU" sz="2000" dirty="0" err="1" smtClean="0"/>
              <a:t>соцпартнёров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 smtClean="0"/>
              <a:t>6.Создание </a:t>
            </a:r>
            <a:r>
              <a:rPr lang="ru-RU" sz="2000" dirty="0"/>
              <a:t>общего программно-методического пространства для реализации </a:t>
            </a:r>
            <a:r>
              <a:rPr lang="ru-RU" sz="2000" dirty="0" smtClean="0"/>
              <a:t> проекта.</a:t>
            </a:r>
          </a:p>
          <a:p>
            <a:pPr algn="just"/>
            <a:r>
              <a:rPr lang="ru-RU" sz="2000" dirty="0" smtClean="0"/>
              <a:t>7.Расширение направлений деятельности.</a:t>
            </a:r>
          </a:p>
          <a:p>
            <a:pPr algn="just"/>
            <a:r>
              <a:rPr lang="ru-RU" sz="2000" dirty="0" smtClean="0"/>
              <a:t>8.Создание фактического и авторитетного банка </a:t>
            </a:r>
            <a:r>
              <a:rPr lang="ru-RU" sz="2000" dirty="0"/>
              <a:t>данных об учащихся с признаками </a:t>
            </a:r>
            <a:r>
              <a:rPr lang="ru-RU" sz="2000" dirty="0" smtClean="0"/>
              <a:t>одарённости</a:t>
            </a:r>
            <a:r>
              <a:rPr lang="ru-RU" sz="2000" dirty="0"/>
              <a:t>, особыми творческими </a:t>
            </a:r>
            <a:r>
              <a:rPr lang="ru-RU" sz="2000" dirty="0" smtClean="0"/>
              <a:t>способностями.</a:t>
            </a:r>
          </a:p>
          <a:p>
            <a:pPr algn="just"/>
            <a:r>
              <a:rPr lang="ru-RU" sz="2000" dirty="0"/>
              <a:t>9</a:t>
            </a:r>
            <a:r>
              <a:rPr lang="ru-RU" sz="2000" dirty="0" smtClean="0"/>
              <a:t>.Укрепление материально-технической базы.</a:t>
            </a:r>
          </a:p>
          <a:p>
            <a:pPr algn="just"/>
            <a:r>
              <a:rPr lang="ru-RU" sz="2000" dirty="0" smtClean="0"/>
              <a:t>10.Материальное стимулирование и поддержка участников проекта.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974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427</Words>
  <Application>Microsoft Office PowerPoint</Application>
  <PresentationFormat>Широкоэкранный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Times New Roman</vt:lpstr>
      <vt:lpstr>Office Theme</vt:lpstr>
      <vt:lpstr>Предварительная заявка на присуждение статуса инновационной площадки ВЦХТ муниципального бюджетного учреждения дополнительного образования «Центр детского творчества» Арзгирского района Ставропольского края</vt:lpstr>
      <vt:lpstr>Проблема: Организация сетевого взаимодействия для создания системы выявления и поддержки одарённых и талантливых детей исследуемая в образовательной организации</vt:lpstr>
      <vt:lpstr>Инновационный опыт МБУ ДО ЦДТ  в рамках исследуемой проблемы</vt:lpstr>
      <vt:lpstr>Отражение результатов инновационной деятельности  в публикациях и интернет ссылках</vt:lpstr>
      <vt:lpstr>Ожидаемый результат от инновационной деятельности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xiaomi</dc:creator>
  <cp:lastModifiedBy>Admin</cp:lastModifiedBy>
  <cp:revision>145</cp:revision>
  <dcterms:created xsi:type="dcterms:W3CDTF">2022-05-24T07:03:15Z</dcterms:created>
  <dcterms:modified xsi:type="dcterms:W3CDTF">2023-12-14T05:01:33Z</dcterms:modified>
</cp:coreProperties>
</file>