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93" r:id="rId3"/>
    <p:sldId id="295" r:id="rId4"/>
    <p:sldId id="294" r:id="rId5"/>
    <p:sldId id="296" r:id="rId6"/>
    <p:sldId id="298" r:id="rId7"/>
    <p:sldId id="299" r:id="rId8"/>
    <p:sldId id="300" r:id="rId9"/>
    <p:sldId id="303" r:id="rId10"/>
    <p:sldId id="302" r:id="rId11"/>
    <p:sldId id="307" r:id="rId12"/>
    <p:sldId id="306" r:id="rId13"/>
    <p:sldId id="309" r:id="rId14"/>
    <p:sldId id="311" r:id="rId15"/>
    <p:sldId id="313" r:id="rId16"/>
    <p:sldId id="312" r:id="rId17"/>
    <p:sldId id="316" r:id="rId18"/>
    <p:sldId id="317" r:id="rId19"/>
    <p:sldId id="318" r:id="rId20"/>
    <p:sldId id="319" r:id="rId21"/>
    <p:sldId id="320" r:id="rId22"/>
    <p:sldId id="322" r:id="rId23"/>
    <p:sldId id="323" r:id="rId24"/>
    <p:sldId id="327" r:id="rId25"/>
    <p:sldId id="331" r:id="rId26"/>
    <p:sldId id="332" r:id="rId27"/>
    <p:sldId id="333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9" autoAdjust="0"/>
    <p:restoredTop sz="94660"/>
  </p:normalViewPr>
  <p:slideViewPr>
    <p:cSldViewPr>
      <p:cViewPr varScale="1">
        <p:scale>
          <a:sx n="69" d="100"/>
          <a:sy n="69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3A02E-2CA5-46AB-AB90-C9F73AB78E8A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1553C-DE75-4355-B29B-081E75162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22629-E228-4B8D-9B96-952E5BADAE19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DC0E7-C363-4395-9CDE-3F8F8DD558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6982C-99A6-465F-90E8-0B31C444B9C3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188D9-57DF-4D5C-BF74-7DED867796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7219A-E989-4A57-A2A4-C7CA40F486B9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21B5F-143F-4D46-8008-6D255C5C23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2E013-FF7D-4EBC-AFFE-F1A78B6BA249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F6BB4-F2F9-4666-A69C-FFCCDC268D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606A0-5A0D-49A1-A3CE-65D52BC94788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67D4C-7E6F-4660-81EB-9909B91F33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00BDE-2452-41C3-9253-7B07D88B4B6E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052BF-E261-4DBD-ACDE-E5C21C6F1B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AB3F1-0DBF-45D1-AFB1-0A0294A4F620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78D6A-FD93-4035-A664-5617917965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1DC8D-46F3-47EC-BCEA-351BF2C3CBFB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52BE8-54FB-4645-9509-DBC215B4E6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3403D-60B7-44BB-A30D-0AE6CA8BCCE4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2AEA5-F0AD-4A63-A584-E2AF08481D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EE530-B01D-492F-A2F3-68E4C1160B7D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01A3B-8F10-46E6-B75B-221807F095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4FE00E-FC51-4552-94F3-1C86B86C80A1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7774FFF-69D7-4ECD-9219-5A07FFE38A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jpe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hyperlink" Target="http://images.yandex.ru/yandsearch?source=wiz&amp;fp=3&amp;uinfo=ww-1349-wh-643-fw-1124-fh-448-pd-1&amp;p=3&amp;text=%D0%BD%D0%B0%D1%87%D0%B0%D0%BB%D0%BE%20%D0%B2%D0%B5%D0%BB%D0%B8%D0%BA%D0%BE%D0%B9%20%D0%BE%D1%82%D0%B5%D1%87%D0%B5%D1%81%D1%82%D0%B2%D0%B5%D0%BD%D0%BD%D0%BE%D0%B9%20%D0%B2%D0%BE%D0%B9%D0%BD%D1%8B&amp;noreask=1&amp;pos=93&amp;rpt=simage&amp;lr=14&amp;img_url=http://img12.nnm.ru/7/0/1/6/d/3d411adfd201751e0d503e09cd2_prev.jpg" TargetMode="Externa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gif"/><Relationship Id="rId4" Type="http://schemas.openxmlformats.org/officeDocument/2006/relationships/hyperlink" Target="http://club-edu.tambov.ru/vjpusk/vjp091/rabot/33/Mos_def_a.gi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hyperlink" Target="http://images.yandex.ru/yandsearch?source=psearch&amp;fp=3&amp;uinfo=ww-1349-wh-643-fw-1124-fh-448-pd-1&amp;p=3&amp;text=%D0%B1%D0%BB%D0%BE%D0%BA%D0%B0%D0%B4%D0%B0%20%D0%BB%D0%B5%D0%BD%D0%B8%D0%BD%D0%B3%D1%80%D0%B0%D0%B4%D0%B0%20%D0%BF%D0%B5%D1%82%D1%80%D0%BE%D0%BF%D0%B0%D0%B2%D0%BB%D0%BE%D0%B2%D1%81%D0%BA%D0%B0%D1%8F%20%D0%BA%D1%80%D0%B5%D0%BF%D0%BE%D1%81%D1%82%D1%8C&amp;pos=92&amp;lr=14&amp;rpt=simage&amp;img_url=http://www.stihi.ru/pics/2009/01/12/3832.jpg" TargetMode="External"/><Relationship Id="rId7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his.1september.ru/2009/08/6-1.jpg" TargetMode="External"/><Relationship Id="rId2" Type="http://schemas.openxmlformats.org/officeDocument/2006/relationships/hyperlink" Target="http://www.lib.ru/MEMUARY/ZHZL/zorge2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randars.ru/images/1/review/id/703/7c556b0632.jpg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coollib.com/i/24/154324/i_004.jpg" TargetMode="External"/><Relationship Id="rId3" Type="http://schemas.openxmlformats.org/officeDocument/2006/relationships/hyperlink" Target="http://coollib.com/i/41/283941/_01.jpg" TargetMode="External"/><Relationship Id="rId7" Type="http://schemas.openxmlformats.org/officeDocument/2006/relationships/hyperlink" Target="http://lexicon.dobrohot.org/images/6/69/00030873.jpg" TargetMode="External"/><Relationship Id="rId2" Type="http://schemas.openxmlformats.org/officeDocument/2006/relationships/hyperlink" Target="http://server.audiopedia.su:8888/staroeradio/images/pics/015938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bankgorodov.ru/photo_f/1329204160" TargetMode="External"/><Relationship Id="rId5" Type="http://schemas.openxmlformats.org/officeDocument/2006/relationships/hyperlink" Target="http://www.e-reading.link/illustrations/1007/1007057-i_009.jpg" TargetMode="External"/><Relationship Id="rId4" Type="http://schemas.openxmlformats.org/officeDocument/2006/relationships/hyperlink" Target="http://www.bibliotecamarxista.org/immagini/Molotov/Molotov.jpg" TargetMode="External"/><Relationship Id="rId9" Type="http://schemas.openxmlformats.org/officeDocument/2006/relationships/hyperlink" Target="http://militera.lib.ru/bio/krasunov_ermakov01/i_026.jp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hram.energosovet.ru/wp-content/uploads/2010/08/karta_m.gif" TargetMode="External"/><Relationship Id="rId7" Type="http://schemas.openxmlformats.org/officeDocument/2006/relationships/hyperlink" Target="http://encyclopedia.mil.ru/files/morf/leningrad3(1).jpg" TargetMode="External"/><Relationship Id="rId2" Type="http://schemas.openxmlformats.org/officeDocument/2006/relationships/hyperlink" Target="http://opoccuu.com/181211-03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aralbum.ru/wp-content/uploads/2010/01/0_48ef1_419ef9e_orig1.jpg" TargetMode="External"/><Relationship Id="rId5" Type="http://schemas.openxmlformats.org/officeDocument/2006/relationships/hyperlink" Target="http://waralbum.ru/wp-content/uploads/2010/08/sov-marsh.jpg" TargetMode="External"/><Relationship Id="rId4" Type="http://schemas.openxmlformats.org/officeDocument/2006/relationships/hyperlink" Target="http://propagandahistory.ru/pics/2011/11/1322500943_d601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 descr="50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1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5" descr="foto11pb.jpg (36726 bytes)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250825" y="260350"/>
            <a:ext cx="8569325" cy="621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Заголовок 1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5350" y="603250"/>
            <a:ext cx="7785100" cy="1639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50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1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5" descr="foto11pb.jpg (36726 bytes)"/>
          <p:cNvPicPr>
            <a:picLocks noChangeAspect="1" noChangeArrowheads="1"/>
          </p:cNvPicPr>
          <p:nvPr/>
        </p:nvPicPr>
        <p:blipFill>
          <a:blip r:embed="rId3">
            <a:lum bright="40000"/>
          </a:blip>
          <a:srcRect/>
          <a:stretch>
            <a:fillRect/>
          </a:stretch>
        </p:blipFill>
        <p:spPr bwMode="auto">
          <a:xfrm>
            <a:off x="250825" y="260350"/>
            <a:ext cx="8642350" cy="621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539750" y="260350"/>
            <a:ext cx="76327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Calibri" pitchFamily="34" charset="0"/>
              </a:rPr>
              <a:t>Из выступления В.М. Молотова по радио. 22 июня 1941 г</a:t>
            </a:r>
            <a:r>
              <a:rPr lang="ru-RU" sz="2400" b="1" dirty="0" smtClean="0">
                <a:solidFill>
                  <a:srgbClr val="0070C0"/>
                </a:solidFill>
                <a:latin typeface="Calibri" pitchFamily="34" charset="0"/>
              </a:rPr>
              <a:t>.</a:t>
            </a:r>
            <a:endParaRPr lang="ru-RU" sz="24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31775" y="2060575"/>
            <a:ext cx="8664575" cy="45370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chemeClr val="tx1"/>
                </a:solidFill>
              </a:rPr>
              <a:t>    «Сегодня , в 4 часа утра , без предъявления каких-либо претензий к Советскому Союзу, без объявления войны, германские войска напали на нашу страну, атаковали наши границы во многих местах и подвергли бомбежке со своих самолетов наши города…На первый раз нашему народу приходиться иметь дело с нападающим врагом. В свое время на поход Наполеона в Россию наш город ответил Отечественной войной и Наполеон потерпел поражение…То же самое будет и с зазнавшимся Гитлером…Красная Армия и весь наш народ вновь поведут победоносную Отечественную войну за родину, за честь, за свободу…Наше дело правое. Враг будет </a:t>
            </a:r>
            <a:r>
              <a:rPr lang="ru-RU" sz="2400" b="1">
                <a:solidFill>
                  <a:schemeClr val="tx1"/>
                </a:solidFill>
              </a:rPr>
              <a:t>разбит. Победа </a:t>
            </a:r>
            <a:r>
              <a:rPr lang="ru-RU" sz="2400" b="1" dirty="0">
                <a:solidFill>
                  <a:schemeClr val="tx1"/>
                </a:solidFill>
              </a:rPr>
              <a:t>будет за нами». </a:t>
            </a:r>
          </a:p>
        </p:txBody>
      </p:sp>
      <p:pic>
        <p:nvPicPr>
          <p:cNvPr id="22533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55988" y="642938"/>
            <a:ext cx="1798637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50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1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5" descr="foto11pb.jpg (36726 bytes)"/>
          <p:cNvPicPr>
            <a:picLocks noChangeAspect="1" noChangeArrowheads="1"/>
          </p:cNvPicPr>
          <p:nvPr/>
        </p:nvPicPr>
        <p:blipFill>
          <a:blip r:embed="rId3">
            <a:lum bright="40000"/>
          </a:blip>
          <a:srcRect/>
          <a:stretch>
            <a:fillRect/>
          </a:stretch>
        </p:blipFill>
        <p:spPr bwMode="auto">
          <a:xfrm>
            <a:off x="250825" y="260350"/>
            <a:ext cx="8642350" cy="621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 txBox="1">
            <a:spLocks noChangeArrowheads="1"/>
          </p:cNvSpPr>
          <p:nvPr/>
        </p:nvSpPr>
        <p:spPr bwMode="auto">
          <a:xfrm>
            <a:off x="755650" y="447675"/>
            <a:ext cx="4752975" cy="41338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ru-RU" sz="2000" b="1">
                <a:latin typeface="Calibri" pitchFamily="34" charset="0"/>
              </a:rPr>
              <a:t>     </a:t>
            </a:r>
            <a:r>
              <a:rPr lang="ru-RU" sz="2400" b="1">
                <a:latin typeface="Calibri" pitchFamily="34" charset="0"/>
              </a:rPr>
              <a:t>Для руководства фронтами </a:t>
            </a:r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23 июня  </a:t>
            </a:r>
            <a:r>
              <a:rPr lang="ru-RU" sz="2400" b="1">
                <a:latin typeface="Calibri" pitchFamily="34" charset="0"/>
              </a:rPr>
              <a:t>была образована </a:t>
            </a:r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Ставка Главного командования</a:t>
            </a:r>
            <a:r>
              <a:rPr lang="ru-RU" sz="2400" b="1">
                <a:latin typeface="Calibri" pitchFamily="34" charset="0"/>
              </a:rPr>
              <a:t>:  И.В.Сталин(верховный главнокомандующий), В.М. Молотов, С.К. Тимошенко, С.М.Буденный, К.Е.Ворошилов, Б.М.Шапошников и Г.К.Жуков.</a:t>
            </a:r>
          </a:p>
        </p:txBody>
      </p:sp>
      <p:sp>
        <p:nvSpPr>
          <p:cNvPr id="23556" name="Rectangle 9"/>
          <p:cNvSpPr>
            <a:spLocks noChangeArrowheads="1"/>
          </p:cNvSpPr>
          <p:nvPr/>
        </p:nvSpPr>
        <p:spPr bwMode="auto">
          <a:xfrm>
            <a:off x="6424613" y="447675"/>
            <a:ext cx="1943100" cy="2951163"/>
          </a:xfrm>
          <a:prstGeom prst="rect">
            <a:avLst/>
          </a:prstGeom>
          <a:solidFill>
            <a:srgbClr val="990000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3" name="Picture 11" descr="D1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1925" y="519113"/>
            <a:ext cx="1800225" cy="2808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Picture 13" descr="D1_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67500" y="593725"/>
            <a:ext cx="1517650" cy="2665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Picture 19" descr="D1_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34163" y="606425"/>
            <a:ext cx="1608137" cy="2665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Picture 20" descr="D1_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56388" y="584200"/>
            <a:ext cx="1535112" cy="2665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" name="Picture 21" descr="D1_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15113" y="595313"/>
            <a:ext cx="1492250" cy="2665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" name="Picture 22" descr="D1_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43688" y="590550"/>
            <a:ext cx="1506537" cy="2665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" name="Picture 23" descr="D1_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56388" y="595313"/>
            <a:ext cx="1511300" cy="2665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" name="Picture 24" descr="D1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02413" y="612775"/>
            <a:ext cx="1693862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96296E-6 L -0.69809 0.47129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13" y="2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1111E-6 L -0.54167 0.46944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3" y="2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85185E-6 L -0.39063 0.47268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31" y="2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5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48148E-6 L -0.2342 0.47106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19" y="2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500"/>
                            </p:stCondLst>
                            <p:childTnLst>
                              <p:par>
                                <p:cTn id="6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-0.08697 0.47176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58" y="2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5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000"/>
                            </p:stCondLst>
                            <p:childTnLst>
                              <p:par>
                                <p:cTn id="7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48148E-6 L 0.05955 0.47106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9" y="2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000"/>
                            </p:stCondLst>
                            <p:childTnLst>
                              <p:par>
                                <p:cTn id="8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 descr="50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1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5" descr="foto11pb.jpg (36726 bytes)"/>
          <p:cNvPicPr>
            <a:picLocks noChangeAspect="1" noChangeArrowheads="1"/>
          </p:cNvPicPr>
          <p:nvPr/>
        </p:nvPicPr>
        <p:blipFill>
          <a:blip r:embed="rId3">
            <a:lum bright="40000"/>
          </a:blip>
          <a:srcRect/>
          <a:stretch>
            <a:fillRect/>
          </a:stretch>
        </p:blipFill>
        <p:spPr bwMode="auto">
          <a:xfrm>
            <a:off x="250825" y="260350"/>
            <a:ext cx="8642350" cy="621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12"/>
          <p:cNvSpPr txBox="1">
            <a:spLocks noChangeArrowheads="1"/>
          </p:cNvSpPr>
          <p:nvPr/>
        </p:nvSpPr>
        <p:spPr bwMode="auto">
          <a:xfrm>
            <a:off x="1476375" y="0"/>
            <a:ext cx="6048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70C0"/>
                </a:solidFill>
                <a:latin typeface="Calibri" pitchFamily="34" charset="0"/>
              </a:rPr>
              <a:t>Силы и планы сторон</a:t>
            </a:r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>
            <a:off x="250825" y="549275"/>
            <a:ext cx="5562600" cy="5472113"/>
          </a:xfrm>
          <a:prstGeom prst="rightArrowCallout">
            <a:avLst>
              <a:gd name="adj1" fmla="val 28769"/>
              <a:gd name="adj2" fmla="val 28769"/>
              <a:gd name="adj3" fmla="val 16669"/>
              <a:gd name="adj4" fmla="val 61102"/>
            </a:avLst>
          </a:prstGeom>
          <a:solidFill>
            <a:schemeClr val="bg1"/>
          </a:solidFill>
          <a:ln w="76200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3" algn="r"/>
            <a:endParaRPr lang="ru-RU">
              <a:latin typeface="Calibri" pitchFamily="34" charset="0"/>
            </a:endParaRPr>
          </a:p>
        </p:txBody>
      </p:sp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490538" y="692150"/>
            <a:ext cx="2971800" cy="7683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Германия</a:t>
            </a: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490538" y="1628775"/>
            <a:ext cx="2971800" cy="7683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Италия</a:t>
            </a:r>
          </a:p>
        </p:txBody>
      </p:sp>
      <p:sp>
        <p:nvSpPr>
          <p:cNvPr id="17" name="Rectangle 21"/>
          <p:cNvSpPr>
            <a:spLocks noChangeArrowheads="1"/>
          </p:cNvSpPr>
          <p:nvPr/>
        </p:nvSpPr>
        <p:spPr bwMode="auto">
          <a:xfrm>
            <a:off x="490538" y="2492375"/>
            <a:ext cx="2971800" cy="7683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Румыния</a:t>
            </a:r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490538" y="3357563"/>
            <a:ext cx="2971800" cy="7667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Венгрия</a:t>
            </a:r>
          </a:p>
        </p:txBody>
      </p:sp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490538" y="4221163"/>
            <a:ext cx="2971800" cy="7683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Словакия</a:t>
            </a:r>
          </a:p>
        </p:txBody>
      </p: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490538" y="5084763"/>
            <a:ext cx="2971800" cy="7683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Финляндия</a:t>
            </a:r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5891213" y="2060575"/>
            <a:ext cx="2763837" cy="2592388"/>
          </a:xfrm>
          <a:prstGeom prst="rect">
            <a:avLst/>
          </a:prstGeom>
          <a:solidFill>
            <a:srgbClr val="CC0000"/>
          </a:solidFill>
          <a:ln w="762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7200" b="1">
                <a:solidFill>
                  <a:schemeClr val="bg1"/>
                </a:solidFill>
                <a:latin typeface="Calibri" pitchFamily="34" charset="0"/>
              </a:rPr>
              <a:t>СССР</a:t>
            </a:r>
          </a:p>
        </p:txBody>
      </p:sp>
      <p:sp>
        <p:nvSpPr>
          <p:cNvPr id="24588" name="Rectangle 26"/>
          <p:cNvSpPr>
            <a:spLocks noChangeArrowheads="1"/>
          </p:cNvSpPr>
          <p:nvPr/>
        </p:nvSpPr>
        <p:spPr bwMode="auto">
          <a:xfrm>
            <a:off x="3586163" y="2781300"/>
            <a:ext cx="1905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FF0000"/>
                </a:solidFill>
                <a:latin typeface="Calibri" pitchFamily="34" charset="0"/>
              </a:rPr>
              <a:t>22 июня </a:t>
            </a:r>
          </a:p>
          <a:p>
            <a:pPr algn="ctr"/>
            <a:r>
              <a:rPr lang="ru-RU" sz="3200" b="1">
                <a:solidFill>
                  <a:srgbClr val="FF0000"/>
                </a:solidFill>
                <a:latin typeface="Calibri" pitchFamily="34" charset="0"/>
              </a:rPr>
              <a:t>1941 года</a:t>
            </a:r>
          </a:p>
        </p:txBody>
      </p:sp>
      <p:sp>
        <p:nvSpPr>
          <p:cNvPr id="24589" name="TextBox 22"/>
          <p:cNvSpPr txBox="1">
            <a:spLocks noChangeArrowheads="1"/>
          </p:cNvSpPr>
          <p:nvPr/>
        </p:nvSpPr>
        <p:spPr bwMode="auto">
          <a:xfrm>
            <a:off x="3875088" y="620713"/>
            <a:ext cx="49688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22 июня столкнулись две крупнейшие военные силы.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24590" name="TextBox 23"/>
          <p:cNvSpPr txBox="1">
            <a:spLocks noChangeArrowheads="1"/>
          </p:cNvSpPr>
          <p:nvPr/>
        </p:nvSpPr>
        <p:spPr bwMode="auto">
          <a:xfrm>
            <a:off x="3708400" y="4724400"/>
            <a:ext cx="5256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4591" name="Picture 9" descr="cf8ffa43704068e52e7ab435b8f3f1a0_fu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8400" y="1773238"/>
            <a:ext cx="1143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0" descr="Soviet_Union_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6688" y="1341438"/>
            <a:ext cx="14478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50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1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5" descr="foto11pb.jpg (36726 bytes)"/>
          <p:cNvPicPr>
            <a:picLocks noChangeAspect="1" noChangeArrowheads="1"/>
          </p:cNvPicPr>
          <p:nvPr/>
        </p:nvPicPr>
        <p:blipFill>
          <a:blip r:embed="rId3">
            <a:lum bright="40000"/>
          </a:blip>
          <a:srcRect/>
          <a:stretch>
            <a:fillRect/>
          </a:stretch>
        </p:blipFill>
        <p:spPr bwMode="auto">
          <a:xfrm>
            <a:off x="250825" y="260350"/>
            <a:ext cx="8642350" cy="621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 descr="M1_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675" y="260350"/>
            <a:ext cx="596265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AutoShape 7"/>
          <p:cNvGrpSpPr>
            <a:grpSpLocks/>
          </p:cNvGrpSpPr>
          <p:nvPr/>
        </p:nvGrpSpPr>
        <p:grpSpPr bwMode="auto">
          <a:xfrm>
            <a:off x="2895600" y="2535238"/>
            <a:ext cx="1974850" cy="1281112"/>
            <a:chOff x="1824" y="1597"/>
            <a:chExt cx="1244" cy="807"/>
          </a:xfrm>
        </p:grpSpPr>
        <p:pic>
          <p:nvPicPr>
            <p:cNvPr id="25604" name="AutoShape 7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824" y="1597"/>
              <a:ext cx="1244" cy="807"/>
            </a:xfrm>
            <a:prstGeom prst="rect">
              <a:avLst/>
            </a:prstGeom>
            <a:noFill/>
          </p:spPr>
        </p:pic>
        <p:sp>
          <p:nvSpPr>
            <p:cNvPr id="25605" name="Text Box 5"/>
            <p:cNvSpPr txBox="1">
              <a:spLocks noChangeArrowheads="1"/>
            </p:cNvSpPr>
            <p:nvPr/>
          </p:nvSpPr>
          <p:spPr bwMode="auto">
            <a:xfrm rot="16473961">
              <a:off x="2343" y="1780"/>
              <a:ext cx="195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9" name="AutoShape 5"/>
          <p:cNvGrpSpPr>
            <a:grpSpLocks/>
          </p:cNvGrpSpPr>
          <p:nvPr/>
        </p:nvGrpSpPr>
        <p:grpSpPr bwMode="auto">
          <a:xfrm>
            <a:off x="2876550" y="4906963"/>
            <a:ext cx="1841500" cy="708025"/>
            <a:chOff x="1812" y="3091"/>
            <a:chExt cx="1160" cy="446"/>
          </a:xfrm>
        </p:grpSpPr>
        <p:pic>
          <p:nvPicPr>
            <p:cNvPr id="25607" name="AutoShape 5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12" y="3091"/>
              <a:ext cx="1160" cy="446"/>
            </a:xfrm>
            <a:prstGeom prst="rect">
              <a:avLst/>
            </a:prstGeom>
            <a:noFill/>
          </p:spPr>
        </p:pic>
        <p:sp>
          <p:nvSpPr>
            <p:cNvPr id="25608" name="Text Box 8"/>
            <p:cNvSpPr txBox="1">
              <a:spLocks noChangeArrowheads="1"/>
            </p:cNvSpPr>
            <p:nvPr/>
          </p:nvSpPr>
          <p:spPr bwMode="auto">
            <a:xfrm rot="18992454">
              <a:off x="2254" y="3166"/>
              <a:ext cx="245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0" name="AutoShape 6"/>
          <p:cNvSpPr>
            <a:spLocks noChangeArrowheads="1"/>
          </p:cNvSpPr>
          <p:nvPr/>
        </p:nvSpPr>
        <p:spPr bwMode="auto">
          <a:xfrm rot="-4051386">
            <a:off x="3500438" y="2914650"/>
            <a:ext cx="1854200" cy="2505075"/>
          </a:xfrm>
          <a:prstGeom prst="lightningBolt">
            <a:avLst/>
          </a:prstGeom>
          <a:gradFill rotWithShape="1">
            <a:gsLst>
              <a:gs pos="0">
                <a:srgbClr val="890603"/>
              </a:gs>
              <a:gs pos="50000">
                <a:srgbClr val="000000"/>
              </a:gs>
              <a:gs pos="100000">
                <a:srgbClr val="89060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11" name="TextBox 10"/>
          <p:cNvSpPr txBox="1">
            <a:spLocks noChangeArrowheads="1"/>
          </p:cNvSpPr>
          <p:nvPr/>
        </p:nvSpPr>
        <p:spPr bwMode="auto">
          <a:xfrm>
            <a:off x="250825" y="404813"/>
            <a:ext cx="2808288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План </a:t>
            </a:r>
            <a:r>
              <a:rPr lang="ru-RU" sz="2400" b="1">
                <a:solidFill>
                  <a:srgbClr val="0070C0"/>
                </a:solidFill>
                <a:latin typeface="Calibri" pitchFamily="34" charset="0"/>
              </a:rPr>
              <a:t>«Барбаросса» </a:t>
            </a:r>
            <a:r>
              <a:rPr lang="ru-RU" sz="2400" b="1">
                <a:latin typeface="Calibri" pitchFamily="34" charset="0"/>
              </a:rPr>
              <a:t>предусматривал ведение </a:t>
            </a:r>
            <a:r>
              <a:rPr lang="ru-RU" sz="2400" b="1">
                <a:solidFill>
                  <a:srgbClr val="0070C0"/>
                </a:solidFill>
                <a:latin typeface="Calibri" pitchFamily="34" charset="0"/>
              </a:rPr>
              <a:t>«молниеносной войны» </a:t>
            </a:r>
            <a:r>
              <a:rPr lang="ru-RU" sz="2400" b="1">
                <a:latin typeface="Calibri" pitchFamily="34" charset="0"/>
              </a:rPr>
              <a:t>против СССР на трех основных направлениях - на </a:t>
            </a:r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Ленинград</a:t>
            </a:r>
            <a:r>
              <a:rPr lang="ru-RU" sz="2400" b="1">
                <a:latin typeface="Calibri" pitchFamily="34" charset="0"/>
              </a:rPr>
              <a:t> (группа армии «Север»), </a:t>
            </a:r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Москву</a:t>
            </a:r>
            <a:r>
              <a:rPr lang="ru-RU" sz="2400" b="1">
                <a:latin typeface="Calibri" pitchFamily="34" charset="0"/>
              </a:rPr>
              <a:t> (группа армии «Центр»  и </a:t>
            </a:r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Киев</a:t>
            </a:r>
            <a:r>
              <a:rPr lang="ru-RU" sz="2400" b="1">
                <a:latin typeface="Calibri" pitchFamily="34" charset="0"/>
              </a:rPr>
              <a:t> (группа армии «Юг». </a:t>
            </a:r>
          </a:p>
        </p:txBody>
      </p:sp>
      <p:sp>
        <p:nvSpPr>
          <p:cNvPr id="12" name="Text Box 29"/>
          <p:cNvSpPr txBox="1">
            <a:spLocks noChangeArrowheads="1"/>
          </p:cNvSpPr>
          <p:nvPr/>
        </p:nvSpPr>
        <p:spPr bwMode="auto">
          <a:xfrm>
            <a:off x="3132138" y="3068638"/>
            <a:ext cx="1152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север</a:t>
            </a: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3419475" y="4005263"/>
            <a:ext cx="1152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центр</a:t>
            </a: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3203575" y="4941888"/>
            <a:ext cx="649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юг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9388" y="188913"/>
            <a:ext cx="8785225" cy="5761037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250825" y="5805488"/>
            <a:ext cx="8713788" cy="76358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FF"/>
              </a:buClr>
              <a:buSzPct val="65000"/>
              <a:defRPr/>
            </a:pPr>
            <a:r>
              <a:rPr lang="ru-RU" sz="2400" b="1" dirty="0">
                <a:solidFill>
                  <a:schemeClr val="tx1"/>
                </a:solidFill>
              </a:rPr>
              <a:t>За 6 недель предполагалось разгромить Красную Армию 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FF"/>
              </a:buClr>
              <a:buSzPct val="65000"/>
              <a:defRPr/>
            </a:pPr>
            <a:r>
              <a:rPr lang="ru-RU" sz="2400" b="1" dirty="0">
                <a:solidFill>
                  <a:schemeClr val="tx1"/>
                </a:solidFill>
              </a:rPr>
              <a:t>и выйти на линию Архангельск -  Астрахань. </a:t>
            </a:r>
          </a:p>
        </p:txBody>
      </p:sp>
      <p:sp>
        <p:nvSpPr>
          <p:cNvPr id="17" name="Полилиния 16"/>
          <p:cNvSpPr/>
          <p:nvPr/>
        </p:nvSpPr>
        <p:spPr>
          <a:xfrm>
            <a:off x="7089775" y="520700"/>
            <a:ext cx="1209675" cy="5251450"/>
          </a:xfrm>
          <a:custGeom>
            <a:avLst/>
            <a:gdLst>
              <a:gd name="connsiteX0" fmla="*/ 0 w 1209821"/>
              <a:gd name="connsiteY0" fmla="*/ 0 h 5251000"/>
              <a:gd name="connsiteX1" fmla="*/ 14068 w 1209821"/>
              <a:gd name="connsiteY1" fmla="*/ 168812 h 5251000"/>
              <a:gd name="connsiteX2" fmla="*/ 42203 w 1209821"/>
              <a:gd name="connsiteY2" fmla="*/ 267286 h 5251000"/>
              <a:gd name="connsiteX3" fmla="*/ 70338 w 1209821"/>
              <a:gd name="connsiteY3" fmla="*/ 393895 h 5251000"/>
              <a:gd name="connsiteX4" fmla="*/ 112541 w 1209821"/>
              <a:gd name="connsiteY4" fmla="*/ 689317 h 5251000"/>
              <a:gd name="connsiteX5" fmla="*/ 140677 w 1209821"/>
              <a:gd name="connsiteY5" fmla="*/ 773723 h 5251000"/>
              <a:gd name="connsiteX6" fmla="*/ 154745 w 1209821"/>
              <a:gd name="connsiteY6" fmla="*/ 815926 h 5251000"/>
              <a:gd name="connsiteX7" fmla="*/ 168812 w 1209821"/>
              <a:gd name="connsiteY7" fmla="*/ 1252024 h 5251000"/>
              <a:gd name="connsiteX8" fmla="*/ 182880 w 1209821"/>
              <a:gd name="connsiteY8" fmla="*/ 1350498 h 5251000"/>
              <a:gd name="connsiteX9" fmla="*/ 196948 w 1209821"/>
              <a:gd name="connsiteY9" fmla="*/ 1786597 h 5251000"/>
              <a:gd name="connsiteX10" fmla="*/ 225083 w 1209821"/>
              <a:gd name="connsiteY10" fmla="*/ 1828800 h 5251000"/>
              <a:gd name="connsiteX11" fmla="*/ 239151 w 1209821"/>
              <a:gd name="connsiteY11" fmla="*/ 1871003 h 5251000"/>
              <a:gd name="connsiteX12" fmla="*/ 267286 w 1209821"/>
              <a:gd name="connsiteY12" fmla="*/ 1913206 h 5251000"/>
              <a:gd name="connsiteX13" fmla="*/ 295421 w 1209821"/>
              <a:gd name="connsiteY13" fmla="*/ 1997612 h 5251000"/>
              <a:gd name="connsiteX14" fmla="*/ 323557 w 1209821"/>
              <a:gd name="connsiteY14" fmla="*/ 2208627 h 5251000"/>
              <a:gd name="connsiteX15" fmla="*/ 337625 w 1209821"/>
              <a:gd name="connsiteY15" fmla="*/ 2293033 h 5251000"/>
              <a:gd name="connsiteX16" fmla="*/ 365760 w 1209821"/>
              <a:gd name="connsiteY16" fmla="*/ 2321169 h 5251000"/>
              <a:gd name="connsiteX17" fmla="*/ 492369 w 1209821"/>
              <a:gd name="connsiteY17" fmla="*/ 2391507 h 5251000"/>
              <a:gd name="connsiteX18" fmla="*/ 604911 w 1209821"/>
              <a:gd name="connsiteY18" fmla="*/ 2433710 h 5251000"/>
              <a:gd name="connsiteX19" fmla="*/ 759655 w 1209821"/>
              <a:gd name="connsiteY19" fmla="*/ 2475913 h 5251000"/>
              <a:gd name="connsiteX20" fmla="*/ 858129 w 1209821"/>
              <a:gd name="connsiteY20" fmla="*/ 2489981 h 5251000"/>
              <a:gd name="connsiteX21" fmla="*/ 900332 w 1209821"/>
              <a:gd name="connsiteY21" fmla="*/ 2504049 h 5251000"/>
              <a:gd name="connsiteX22" fmla="*/ 984738 w 1209821"/>
              <a:gd name="connsiteY22" fmla="*/ 2560320 h 5251000"/>
              <a:gd name="connsiteX23" fmla="*/ 1111348 w 1209821"/>
              <a:gd name="connsiteY23" fmla="*/ 2588455 h 5251000"/>
              <a:gd name="connsiteX24" fmla="*/ 1181686 w 1209821"/>
              <a:gd name="connsiteY24" fmla="*/ 2700997 h 5251000"/>
              <a:gd name="connsiteX25" fmla="*/ 1209821 w 1209821"/>
              <a:gd name="connsiteY25" fmla="*/ 2813538 h 5251000"/>
              <a:gd name="connsiteX26" fmla="*/ 1181686 w 1209821"/>
              <a:gd name="connsiteY26" fmla="*/ 2912012 h 5251000"/>
              <a:gd name="connsiteX27" fmla="*/ 1139483 w 1209821"/>
              <a:gd name="connsiteY27" fmla="*/ 2954215 h 5251000"/>
              <a:gd name="connsiteX28" fmla="*/ 1111348 w 1209821"/>
              <a:gd name="connsiteY28" fmla="*/ 3038621 h 5251000"/>
              <a:gd name="connsiteX29" fmla="*/ 1139483 w 1209821"/>
              <a:gd name="connsiteY29" fmla="*/ 3249637 h 5251000"/>
              <a:gd name="connsiteX30" fmla="*/ 1125415 w 1209821"/>
              <a:gd name="connsiteY30" fmla="*/ 3362178 h 5251000"/>
              <a:gd name="connsiteX31" fmla="*/ 1111348 w 1209821"/>
              <a:gd name="connsiteY31" fmla="*/ 3404381 h 5251000"/>
              <a:gd name="connsiteX32" fmla="*/ 1069145 w 1209821"/>
              <a:gd name="connsiteY32" fmla="*/ 3432517 h 5251000"/>
              <a:gd name="connsiteX33" fmla="*/ 1041009 w 1209821"/>
              <a:gd name="connsiteY33" fmla="*/ 3460652 h 5251000"/>
              <a:gd name="connsiteX34" fmla="*/ 998806 w 1209821"/>
              <a:gd name="connsiteY34" fmla="*/ 3488787 h 5251000"/>
              <a:gd name="connsiteX35" fmla="*/ 942535 w 1209821"/>
              <a:gd name="connsiteY35" fmla="*/ 3545058 h 5251000"/>
              <a:gd name="connsiteX36" fmla="*/ 914400 w 1209821"/>
              <a:gd name="connsiteY36" fmla="*/ 3587261 h 5251000"/>
              <a:gd name="connsiteX37" fmla="*/ 787791 w 1209821"/>
              <a:gd name="connsiteY37" fmla="*/ 3643532 h 5251000"/>
              <a:gd name="connsiteX38" fmla="*/ 745588 w 1209821"/>
              <a:gd name="connsiteY38" fmla="*/ 3657600 h 5251000"/>
              <a:gd name="connsiteX39" fmla="*/ 675249 w 1209821"/>
              <a:gd name="connsiteY39" fmla="*/ 3713870 h 5251000"/>
              <a:gd name="connsiteX40" fmla="*/ 604911 w 1209821"/>
              <a:gd name="connsiteY40" fmla="*/ 3770141 h 5251000"/>
              <a:gd name="connsiteX41" fmla="*/ 590843 w 1209821"/>
              <a:gd name="connsiteY41" fmla="*/ 3812344 h 5251000"/>
              <a:gd name="connsiteX42" fmla="*/ 562708 w 1209821"/>
              <a:gd name="connsiteY42" fmla="*/ 3854547 h 5251000"/>
              <a:gd name="connsiteX43" fmla="*/ 548640 w 1209821"/>
              <a:gd name="connsiteY43" fmla="*/ 3910818 h 5251000"/>
              <a:gd name="connsiteX44" fmla="*/ 492369 w 1209821"/>
              <a:gd name="connsiteY44" fmla="*/ 3981157 h 5251000"/>
              <a:gd name="connsiteX45" fmla="*/ 464234 w 1209821"/>
              <a:gd name="connsiteY45" fmla="*/ 4023360 h 5251000"/>
              <a:gd name="connsiteX46" fmla="*/ 450166 w 1209821"/>
              <a:gd name="connsiteY46" fmla="*/ 4065563 h 5251000"/>
              <a:gd name="connsiteX47" fmla="*/ 407963 w 1209821"/>
              <a:gd name="connsiteY47" fmla="*/ 4164037 h 5251000"/>
              <a:gd name="connsiteX48" fmla="*/ 365760 w 1209821"/>
              <a:gd name="connsiteY48" fmla="*/ 4248443 h 5251000"/>
              <a:gd name="connsiteX49" fmla="*/ 337625 w 1209821"/>
              <a:gd name="connsiteY49" fmla="*/ 4332849 h 5251000"/>
              <a:gd name="connsiteX50" fmla="*/ 323557 w 1209821"/>
              <a:gd name="connsiteY50" fmla="*/ 4375052 h 5251000"/>
              <a:gd name="connsiteX51" fmla="*/ 295421 w 1209821"/>
              <a:gd name="connsiteY51" fmla="*/ 4417255 h 5251000"/>
              <a:gd name="connsiteX52" fmla="*/ 295421 w 1209821"/>
              <a:gd name="connsiteY52" fmla="*/ 4572000 h 5251000"/>
              <a:gd name="connsiteX53" fmla="*/ 309489 w 1209821"/>
              <a:gd name="connsiteY53" fmla="*/ 4628270 h 5251000"/>
              <a:gd name="connsiteX54" fmla="*/ 351692 w 1209821"/>
              <a:gd name="connsiteY54" fmla="*/ 4656406 h 5251000"/>
              <a:gd name="connsiteX55" fmla="*/ 407963 w 1209821"/>
              <a:gd name="connsiteY55" fmla="*/ 4712677 h 5251000"/>
              <a:gd name="connsiteX56" fmla="*/ 492369 w 1209821"/>
              <a:gd name="connsiteY56" fmla="*/ 4740812 h 5251000"/>
              <a:gd name="connsiteX57" fmla="*/ 562708 w 1209821"/>
              <a:gd name="connsiteY57" fmla="*/ 4783015 h 5251000"/>
              <a:gd name="connsiteX58" fmla="*/ 618978 w 1209821"/>
              <a:gd name="connsiteY58" fmla="*/ 4825218 h 5251000"/>
              <a:gd name="connsiteX59" fmla="*/ 675249 w 1209821"/>
              <a:gd name="connsiteY59" fmla="*/ 4881489 h 5251000"/>
              <a:gd name="connsiteX60" fmla="*/ 731520 w 1209821"/>
              <a:gd name="connsiteY60" fmla="*/ 4937760 h 5251000"/>
              <a:gd name="connsiteX61" fmla="*/ 773723 w 1209821"/>
              <a:gd name="connsiteY61" fmla="*/ 4979963 h 5251000"/>
              <a:gd name="connsiteX62" fmla="*/ 829994 w 1209821"/>
              <a:gd name="connsiteY62" fmla="*/ 5050301 h 5251000"/>
              <a:gd name="connsiteX63" fmla="*/ 886265 w 1209821"/>
              <a:gd name="connsiteY63" fmla="*/ 5162843 h 5251000"/>
              <a:gd name="connsiteX64" fmla="*/ 928468 w 1209821"/>
              <a:gd name="connsiteY64" fmla="*/ 5190978 h 5251000"/>
              <a:gd name="connsiteX65" fmla="*/ 984738 w 1209821"/>
              <a:gd name="connsiteY65" fmla="*/ 5247249 h 52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209821" h="5251000">
                <a:moveTo>
                  <a:pt x="0" y="0"/>
                </a:moveTo>
                <a:cubicBezTo>
                  <a:pt x="4689" y="56271"/>
                  <a:pt x="7064" y="112782"/>
                  <a:pt x="14068" y="168812"/>
                </a:cubicBezTo>
                <a:cubicBezTo>
                  <a:pt x="18955" y="207911"/>
                  <a:pt x="31820" y="230945"/>
                  <a:pt x="42203" y="267286"/>
                </a:cubicBezTo>
                <a:cubicBezTo>
                  <a:pt x="55449" y="313646"/>
                  <a:pt x="60668" y="345541"/>
                  <a:pt x="70338" y="393895"/>
                </a:cubicBezTo>
                <a:cubicBezTo>
                  <a:pt x="78366" y="482202"/>
                  <a:pt x="83822" y="603163"/>
                  <a:pt x="112541" y="689317"/>
                </a:cubicBezTo>
                <a:lnTo>
                  <a:pt x="140677" y="773723"/>
                </a:lnTo>
                <a:lnTo>
                  <a:pt x="154745" y="815926"/>
                </a:lnTo>
                <a:cubicBezTo>
                  <a:pt x="159434" y="961292"/>
                  <a:pt x="161168" y="1106783"/>
                  <a:pt x="168812" y="1252024"/>
                </a:cubicBezTo>
                <a:cubicBezTo>
                  <a:pt x="170555" y="1285136"/>
                  <a:pt x="181137" y="1317386"/>
                  <a:pt x="182880" y="1350498"/>
                </a:cubicBezTo>
                <a:cubicBezTo>
                  <a:pt x="190524" y="1495739"/>
                  <a:pt x="184165" y="1641718"/>
                  <a:pt x="196948" y="1786597"/>
                </a:cubicBezTo>
                <a:cubicBezTo>
                  <a:pt x="198434" y="1803439"/>
                  <a:pt x="217522" y="1813678"/>
                  <a:pt x="225083" y="1828800"/>
                </a:cubicBezTo>
                <a:cubicBezTo>
                  <a:pt x="231715" y="1842063"/>
                  <a:pt x="232519" y="1857740"/>
                  <a:pt x="239151" y="1871003"/>
                </a:cubicBezTo>
                <a:cubicBezTo>
                  <a:pt x="246712" y="1886125"/>
                  <a:pt x="260419" y="1897756"/>
                  <a:pt x="267286" y="1913206"/>
                </a:cubicBezTo>
                <a:cubicBezTo>
                  <a:pt x="279331" y="1940307"/>
                  <a:pt x="295421" y="1997612"/>
                  <a:pt x="295421" y="1997612"/>
                </a:cubicBezTo>
                <a:cubicBezTo>
                  <a:pt x="316973" y="2213129"/>
                  <a:pt x="297656" y="2066178"/>
                  <a:pt x="323557" y="2208627"/>
                </a:cubicBezTo>
                <a:cubicBezTo>
                  <a:pt x="328660" y="2236690"/>
                  <a:pt x="327610" y="2266326"/>
                  <a:pt x="337625" y="2293033"/>
                </a:cubicBezTo>
                <a:cubicBezTo>
                  <a:pt x="342282" y="2305452"/>
                  <a:pt x="355149" y="2313211"/>
                  <a:pt x="365760" y="2321169"/>
                </a:cubicBezTo>
                <a:cubicBezTo>
                  <a:pt x="443155" y="2379216"/>
                  <a:pt x="426572" y="2369576"/>
                  <a:pt x="492369" y="2391507"/>
                </a:cubicBezTo>
                <a:cubicBezTo>
                  <a:pt x="543912" y="2443050"/>
                  <a:pt x="500458" y="2410498"/>
                  <a:pt x="604911" y="2433710"/>
                </a:cubicBezTo>
                <a:cubicBezTo>
                  <a:pt x="728545" y="2461184"/>
                  <a:pt x="516041" y="2441110"/>
                  <a:pt x="759655" y="2475913"/>
                </a:cubicBezTo>
                <a:lnTo>
                  <a:pt x="858129" y="2489981"/>
                </a:lnTo>
                <a:cubicBezTo>
                  <a:pt x="872197" y="2494670"/>
                  <a:pt x="887369" y="2496848"/>
                  <a:pt x="900332" y="2504049"/>
                </a:cubicBezTo>
                <a:cubicBezTo>
                  <a:pt x="929891" y="2520471"/>
                  <a:pt x="951933" y="2552119"/>
                  <a:pt x="984738" y="2560320"/>
                </a:cubicBezTo>
                <a:cubicBezTo>
                  <a:pt x="1064206" y="2580186"/>
                  <a:pt x="1022050" y="2570595"/>
                  <a:pt x="1111348" y="2588455"/>
                </a:cubicBezTo>
                <a:cubicBezTo>
                  <a:pt x="1172502" y="2629224"/>
                  <a:pt x="1158249" y="2607246"/>
                  <a:pt x="1181686" y="2700997"/>
                </a:cubicBezTo>
                <a:lnTo>
                  <a:pt x="1209821" y="2813538"/>
                </a:lnTo>
                <a:cubicBezTo>
                  <a:pt x="1207944" y="2821045"/>
                  <a:pt x="1189760" y="2899900"/>
                  <a:pt x="1181686" y="2912012"/>
                </a:cubicBezTo>
                <a:cubicBezTo>
                  <a:pt x="1170650" y="2928565"/>
                  <a:pt x="1153551" y="2940147"/>
                  <a:pt x="1139483" y="2954215"/>
                </a:cubicBezTo>
                <a:cubicBezTo>
                  <a:pt x="1130105" y="2982350"/>
                  <a:pt x="1107154" y="3009262"/>
                  <a:pt x="1111348" y="3038621"/>
                </a:cubicBezTo>
                <a:cubicBezTo>
                  <a:pt x="1130761" y="3174521"/>
                  <a:pt x="1121302" y="3104193"/>
                  <a:pt x="1139483" y="3249637"/>
                </a:cubicBezTo>
                <a:cubicBezTo>
                  <a:pt x="1134794" y="3287151"/>
                  <a:pt x="1132178" y="3324982"/>
                  <a:pt x="1125415" y="3362178"/>
                </a:cubicBezTo>
                <a:cubicBezTo>
                  <a:pt x="1122762" y="3376767"/>
                  <a:pt x="1120611" y="3392802"/>
                  <a:pt x="1111348" y="3404381"/>
                </a:cubicBezTo>
                <a:cubicBezTo>
                  <a:pt x="1100786" y="3417584"/>
                  <a:pt x="1082347" y="3421955"/>
                  <a:pt x="1069145" y="3432517"/>
                </a:cubicBezTo>
                <a:cubicBezTo>
                  <a:pt x="1058788" y="3440802"/>
                  <a:pt x="1051366" y="3452367"/>
                  <a:pt x="1041009" y="3460652"/>
                </a:cubicBezTo>
                <a:cubicBezTo>
                  <a:pt x="1027807" y="3471214"/>
                  <a:pt x="1011643" y="3477784"/>
                  <a:pt x="998806" y="3488787"/>
                </a:cubicBezTo>
                <a:cubicBezTo>
                  <a:pt x="978666" y="3506050"/>
                  <a:pt x="957249" y="3522987"/>
                  <a:pt x="942535" y="3545058"/>
                </a:cubicBezTo>
                <a:cubicBezTo>
                  <a:pt x="933157" y="3559126"/>
                  <a:pt x="926355" y="3575306"/>
                  <a:pt x="914400" y="3587261"/>
                </a:cubicBezTo>
                <a:cubicBezTo>
                  <a:pt x="880959" y="3620702"/>
                  <a:pt x="829583" y="3629601"/>
                  <a:pt x="787791" y="3643532"/>
                </a:cubicBezTo>
                <a:lnTo>
                  <a:pt x="745588" y="3657600"/>
                </a:lnTo>
                <a:cubicBezTo>
                  <a:pt x="677644" y="3725541"/>
                  <a:pt x="763992" y="3642875"/>
                  <a:pt x="675249" y="3713870"/>
                </a:cubicBezTo>
                <a:cubicBezTo>
                  <a:pt x="575023" y="3794051"/>
                  <a:pt x="734807" y="3683545"/>
                  <a:pt x="604911" y="3770141"/>
                </a:cubicBezTo>
                <a:cubicBezTo>
                  <a:pt x="600222" y="3784209"/>
                  <a:pt x="597475" y="3799081"/>
                  <a:pt x="590843" y="3812344"/>
                </a:cubicBezTo>
                <a:cubicBezTo>
                  <a:pt x="583282" y="3827466"/>
                  <a:pt x="569368" y="3839007"/>
                  <a:pt x="562708" y="3854547"/>
                </a:cubicBezTo>
                <a:cubicBezTo>
                  <a:pt x="555092" y="3872318"/>
                  <a:pt x="556256" y="3893047"/>
                  <a:pt x="548640" y="3910818"/>
                </a:cubicBezTo>
                <a:cubicBezTo>
                  <a:pt x="528655" y="3957449"/>
                  <a:pt x="520295" y="3946250"/>
                  <a:pt x="492369" y="3981157"/>
                </a:cubicBezTo>
                <a:cubicBezTo>
                  <a:pt x="481807" y="3994359"/>
                  <a:pt x="471795" y="4008238"/>
                  <a:pt x="464234" y="4023360"/>
                </a:cubicBezTo>
                <a:cubicBezTo>
                  <a:pt x="457602" y="4036623"/>
                  <a:pt x="456007" y="4051933"/>
                  <a:pt x="450166" y="4065563"/>
                </a:cubicBezTo>
                <a:cubicBezTo>
                  <a:pt x="418010" y="4140593"/>
                  <a:pt x="426816" y="4098052"/>
                  <a:pt x="407963" y="4164037"/>
                </a:cubicBezTo>
                <a:cubicBezTo>
                  <a:pt x="387221" y="4236631"/>
                  <a:pt x="409937" y="4204264"/>
                  <a:pt x="365760" y="4248443"/>
                </a:cubicBezTo>
                <a:lnTo>
                  <a:pt x="337625" y="4332849"/>
                </a:lnTo>
                <a:cubicBezTo>
                  <a:pt x="332936" y="4346917"/>
                  <a:pt x="331783" y="4362714"/>
                  <a:pt x="323557" y="4375052"/>
                </a:cubicBezTo>
                <a:lnTo>
                  <a:pt x="295421" y="4417255"/>
                </a:lnTo>
                <a:cubicBezTo>
                  <a:pt x="270786" y="4491164"/>
                  <a:pt x="275980" y="4455350"/>
                  <a:pt x="295421" y="4572000"/>
                </a:cubicBezTo>
                <a:cubicBezTo>
                  <a:pt x="298599" y="4591071"/>
                  <a:pt x="298764" y="4612183"/>
                  <a:pt x="309489" y="4628270"/>
                </a:cubicBezTo>
                <a:cubicBezTo>
                  <a:pt x="318868" y="4642338"/>
                  <a:pt x="338855" y="4645403"/>
                  <a:pt x="351692" y="4656406"/>
                </a:cubicBezTo>
                <a:cubicBezTo>
                  <a:pt x="371832" y="4673669"/>
                  <a:pt x="382798" y="4704289"/>
                  <a:pt x="407963" y="4712677"/>
                </a:cubicBezTo>
                <a:lnTo>
                  <a:pt x="492369" y="4740812"/>
                </a:lnTo>
                <a:cubicBezTo>
                  <a:pt x="558217" y="4806657"/>
                  <a:pt x="477483" y="4734314"/>
                  <a:pt x="562708" y="4783015"/>
                </a:cubicBezTo>
                <a:cubicBezTo>
                  <a:pt x="583065" y="4794648"/>
                  <a:pt x="601333" y="4809779"/>
                  <a:pt x="618978" y="4825218"/>
                </a:cubicBezTo>
                <a:cubicBezTo>
                  <a:pt x="638941" y="4842686"/>
                  <a:pt x="656492" y="4862732"/>
                  <a:pt x="675249" y="4881489"/>
                </a:cubicBezTo>
                <a:lnTo>
                  <a:pt x="731520" y="4937760"/>
                </a:lnTo>
                <a:cubicBezTo>
                  <a:pt x="745588" y="4951828"/>
                  <a:pt x="762688" y="4963410"/>
                  <a:pt x="773723" y="4979963"/>
                </a:cubicBezTo>
                <a:cubicBezTo>
                  <a:pt x="809215" y="5033202"/>
                  <a:pt x="789903" y="5010211"/>
                  <a:pt x="829994" y="5050301"/>
                </a:cubicBezTo>
                <a:cubicBezTo>
                  <a:pt x="852341" y="5117343"/>
                  <a:pt x="841622" y="5127129"/>
                  <a:pt x="886265" y="5162843"/>
                </a:cubicBezTo>
                <a:cubicBezTo>
                  <a:pt x="899467" y="5173405"/>
                  <a:pt x="914400" y="5181600"/>
                  <a:pt x="928468" y="5190978"/>
                </a:cubicBezTo>
                <a:cubicBezTo>
                  <a:pt x="973484" y="5251000"/>
                  <a:pt x="947225" y="5247249"/>
                  <a:pt x="984738" y="5247249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6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1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2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  <p:bldP spid="14" grpId="0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50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5" descr="foto11pb.jpg (36726 bytes)"/>
          <p:cNvPicPr>
            <a:picLocks noChangeAspect="1" noChangeArrowheads="1"/>
          </p:cNvPicPr>
          <p:nvPr/>
        </p:nvPicPr>
        <p:blipFill>
          <a:blip r:embed="rId3">
            <a:lum bright="40000"/>
          </a:blip>
          <a:srcRect/>
          <a:stretch>
            <a:fillRect/>
          </a:stretch>
        </p:blipFill>
        <p:spPr bwMode="auto">
          <a:xfrm>
            <a:off x="250825" y="188913"/>
            <a:ext cx="8642350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Box 8"/>
          <p:cNvSpPr txBox="1">
            <a:spLocks noChangeArrowheads="1"/>
          </p:cNvSpPr>
          <p:nvPr/>
        </p:nvSpPr>
        <p:spPr bwMode="auto">
          <a:xfrm>
            <a:off x="395288" y="188913"/>
            <a:ext cx="84978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70C0"/>
                </a:solidFill>
                <a:latin typeface="Calibri" pitchFamily="34" charset="0"/>
              </a:rPr>
              <a:t>Неудачи Красной армии летом-осенью 1941 г</a:t>
            </a:r>
            <a:r>
              <a:rPr lang="ru-RU" sz="3200">
                <a:latin typeface="Calibri" pitchFamily="34" charset="0"/>
              </a:rPr>
              <a:t>.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14313" y="5148263"/>
            <a:ext cx="8856662" cy="15700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latin typeface="Calibri" pitchFamily="34" charset="0"/>
              </a:rPr>
              <a:t>Внезапность и мощь противника, его численное превосходство оказались велики. Через 3 недели были оккупированы Литва, Латвия, Белоруссия, часть Украины, Молдавии и Эстонии. Враг продвинулся вглубь советской земли на 500-600 км.</a:t>
            </a:r>
          </a:p>
        </p:txBody>
      </p:sp>
      <p:grpSp>
        <p:nvGrpSpPr>
          <p:cNvPr id="12" name="Group 28"/>
          <p:cNvGrpSpPr>
            <a:grpSpLocks/>
          </p:cNvGrpSpPr>
          <p:nvPr/>
        </p:nvGrpSpPr>
        <p:grpSpPr bwMode="auto">
          <a:xfrm>
            <a:off x="827088" y="765175"/>
            <a:ext cx="3241675" cy="4110038"/>
            <a:chOff x="1156" y="1317"/>
            <a:chExt cx="1650" cy="2589"/>
          </a:xfrm>
        </p:grpSpPr>
        <p:sp>
          <p:nvSpPr>
            <p:cNvPr id="26639" name="Text Box 9"/>
            <p:cNvSpPr txBox="1">
              <a:spLocks noChangeArrowheads="1"/>
            </p:cNvSpPr>
            <p:nvPr/>
          </p:nvSpPr>
          <p:spPr bwMode="auto">
            <a:xfrm>
              <a:off x="1156" y="2088"/>
              <a:ext cx="1588" cy="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ru-RU" sz="3200" b="1">
                  <a:solidFill>
                    <a:srgbClr val="0070C0"/>
                  </a:solidFill>
                  <a:latin typeface="Calibri" pitchFamily="34" charset="0"/>
                </a:rPr>
                <a:t>Немецкие войска</a:t>
              </a:r>
            </a:p>
          </p:txBody>
        </p:sp>
        <p:grpSp>
          <p:nvGrpSpPr>
            <p:cNvPr id="26640" name="Group 10"/>
            <p:cNvGrpSpPr>
              <a:grpSpLocks/>
            </p:cNvGrpSpPr>
            <p:nvPr/>
          </p:nvGrpSpPr>
          <p:grpSpPr bwMode="auto">
            <a:xfrm>
              <a:off x="1303" y="1317"/>
              <a:ext cx="1503" cy="2589"/>
              <a:chOff x="1303" y="1317"/>
              <a:chExt cx="1503" cy="2589"/>
            </a:xfrm>
          </p:grpSpPr>
          <p:grpSp>
            <p:nvGrpSpPr>
              <p:cNvPr id="26641" name="Group 11"/>
              <p:cNvGrpSpPr>
                <a:grpSpLocks/>
              </p:cNvGrpSpPr>
              <p:nvPr/>
            </p:nvGrpSpPr>
            <p:grpSpPr bwMode="auto">
              <a:xfrm>
                <a:off x="1383" y="1317"/>
                <a:ext cx="1179" cy="771"/>
                <a:chOff x="1383" y="1117"/>
                <a:chExt cx="1179" cy="771"/>
              </a:xfrm>
            </p:grpSpPr>
            <p:sp>
              <p:nvSpPr>
                <p:cNvPr id="26644" name="AutoShape 12"/>
                <p:cNvSpPr>
                  <a:spLocks noChangeArrowheads="1"/>
                </p:cNvSpPr>
                <p:nvPr/>
              </p:nvSpPr>
              <p:spPr bwMode="auto">
                <a:xfrm>
                  <a:off x="1383" y="1117"/>
                  <a:ext cx="1179" cy="771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grpSp>
              <p:nvGrpSpPr>
                <p:cNvPr id="26645" name="Group 13"/>
                <p:cNvGrpSpPr>
                  <a:grpSpLocks/>
                </p:cNvGrpSpPr>
                <p:nvPr/>
              </p:nvGrpSpPr>
              <p:grpSpPr bwMode="auto">
                <a:xfrm>
                  <a:off x="1429" y="1207"/>
                  <a:ext cx="272" cy="272"/>
                  <a:chOff x="1701" y="2251"/>
                  <a:chExt cx="363" cy="363"/>
                </a:xfrm>
              </p:grpSpPr>
              <p:sp>
                <p:nvSpPr>
                  <p:cNvPr id="26646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1701" y="2251"/>
                    <a:ext cx="363" cy="363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pic>
                <p:nvPicPr>
                  <p:cNvPr id="26647" name="Picture 15"/>
                  <p:cNvPicPr>
                    <a:picLocks noChangeAspect="1" noChangeArrowheads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1751" y="2296"/>
                    <a:ext cx="244" cy="27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  <p:sp>
            <p:nvSpPr>
              <p:cNvPr id="26642" name="Text Box 16"/>
              <p:cNvSpPr txBox="1">
                <a:spLocks noChangeArrowheads="1"/>
              </p:cNvSpPr>
              <p:nvPr/>
            </p:nvSpPr>
            <p:spPr bwMode="auto">
              <a:xfrm>
                <a:off x="1383" y="2496"/>
                <a:ext cx="1133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sz="2400" b="1" i="1">
                    <a:solidFill>
                      <a:srgbClr val="FF0000"/>
                    </a:solidFill>
                    <a:latin typeface="Calibri" pitchFamily="34" charset="0"/>
                  </a:rPr>
                  <a:t>захватили</a:t>
                </a:r>
              </a:p>
            </p:txBody>
          </p:sp>
          <p:sp>
            <p:nvSpPr>
              <p:cNvPr id="26643" name="Text Box 17"/>
              <p:cNvSpPr txBox="1">
                <a:spLocks noChangeArrowheads="1"/>
              </p:cNvSpPr>
              <p:nvPr/>
            </p:nvSpPr>
            <p:spPr bwMode="auto">
              <a:xfrm>
                <a:off x="1303" y="2814"/>
                <a:ext cx="1503" cy="10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70000"/>
                  </a:lnSpc>
                  <a:spcBef>
                    <a:spcPct val="30000"/>
                  </a:spcBef>
                </a:pPr>
                <a:r>
                  <a:rPr lang="ru-RU" sz="2400" b="1">
                    <a:latin typeface="Calibri" pitchFamily="34" charset="0"/>
                  </a:rPr>
                  <a:t>Прибалтику </a:t>
                </a:r>
              </a:p>
              <a:p>
                <a:pPr>
                  <a:lnSpc>
                    <a:spcPct val="70000"/>
                  </a:lnSpc>
                  <a:spcBef>
                    <a:spcPct val="30000"/>
                  </a:spcBef>
                </a:pPr>
                <a:r>
                  <a:rPr lang="ru-RU" sz="2400" b="1">
                    <a:latin typeface="Calibri" pitchFamily="34" charset="0"/>
                  </a:rPr>
                  <a:t>Белоруссию</a:t>
                </a:r>
              </a:p>
              <a:p>
                <a:pPr>
                  <a:lnSpc>
                    <a:spcPct val="70000"/>
                  </a:lnSpc>
                  <a:spcBef>
                    <a:spcPct val="30000"/>
                  </a:spcBef>
                </a:pPr>
                <a:r>
                  <a:rPr lang="ru-RU" sz="2400" b="1">
                    <a:latin typeface="Calibri" pitchFamily="34" charset="0"/>
                  </a:rPr>
                  <a:t>Молдавию</a:t>
                </a:r>
              </a:p>
              <a:p>
                <a:pPr>
                  <a:lnSpc>
                    <a:spcPct val="70000"/>
                  </a:lnSpc>
                  <a:spcBef>
                    <a:spcPct val="30000"/>
                  </a:spcBef>
                </a:pPr>
                <a:r>
                  <a:rPr lang="ru-RU" sz="2400" b="1">
                    <a:latin typeface="Calibri" pitchFamily="34" charset="0"/>
                  </a:rPr>
                  <a:t>значительную часть Украины</a:t>
                </a:r>
              </a:p>
            </p:txBody>
          </p:sp>
        </p:grpSp>
      </p:grpSp>
      <p:grpSp>
        <p:nvGrpSpPr>
          <p:cNvPr id="22" name="Group 19"/>
          <p:cNvGrpSpPr>
            <a:grpSpLocks/>
          </p:cNvGrpSpPr>
          <p:nvPr/>
        </p:nvGrpSpPr>
        <p:grpSpPr bwMode="auto">
          <a:xfrm>
            <a:off x="4286250" y="836613"/>
            <a:ext cx="4321175" cy="4452937"/>
            <a:chOff x="3488" y="1226"/>
            <a:chExt cx="2200" cy="2805"/>
          </a:xfrm>
        </p:grpSpPr>
        <p:grpSp>
          <p:nvGrpSpPr>
            <p:cNvPr id="26631" name="Group 20"/>
            <p:cNvGrpSpPr>
              <a:grpSpLocks/>
            </p:cNvGrpSpPr>
            <p:nvPr/>
          </p:nvGrpSpPr>
          <p:grpSpPr bwMode="auto">
            <a:xfrm>
              <a:off x="3670" y="1226"/>
              <a:ext cx="2018" cy="2381"/>
              <a:chOff x="3670" y="1226"/>
              <a:chExt cx="2018" cy="2381"/>
            </a:xfrm>
          </p:grpSpPr>
          <p:grpSp>
            <p:nvGrpSpPr>
              <p:cNvPr id="26633" name="Group 21"/>
              <p:cNvGrpSpPr>
                <a:grpSpLocks/>
              </p:cNvGrpSpPr>
              <p:nvPr/>
            </p:nvGrpSpPr>
            <p:grpSpPr bwMode="auto">
              <a:xfrm>
                <a:off x="3964" y="1226"/>
                <a:ext cx="1179" cy="771"/>
                <a:chOff x="3964" y="1026"/>
                <a:chExt cx="1179" cy="771"/>
              </a:xfrm>
            </p:grpSpPr>
            <p:sp>
              <p:nvSpPr>
                <p:cNvPr id="26637" name="AutoShape 22"/>
                <p:cNvSpPr>
                  <a:spLocks noChangeArrowheads="1"/>
                </p:cNvSpPr>
                <p:nvPr/>
              </p:nvSpPr>
              <p:spPr bwMode="auto">
                <a:xfrm>
                  <a:off x="3964" y="1026"/>
                  <a:ext cx="1179" cy="771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30" name="AutoShape 23"/>
                <p:cNvSpPr>
                  <a:spLocks noChangeArrowheads="1"/>
                </p:cNvSpPr>
                <p:nvPr/>
              </p:nvSpPr>
              <p:spPr bwMode="auto">
                <a:xfrm>
                  <a:off x="3969" y="1253"/>
                  <a:ext cx="317" cy="272"/>
                </a:xfrm>
                <a:prstGeom prst="star5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</p:grpSp>
          <p:sp>
            <p:nvSpPr>
              <p:cNvPr id="26634" name="Text Box 24"/>
              <p:cNvSpPr txBox="1">
                <a:spLocks noChangeArrowheads="1"/>
              </p:cNvSpPr>
              <p:nvPr/>
            </p:nvSpPr>
            <p:spPr bwMode="auto">
              <a:xfrm>
                <a:off x="3817" y="1952"/>
                <a:ext cx="1452" cy="5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lang="ru-RU" sz="3200" b="1">
                    <a:solidFill>
                      <a:srgbClr val="C00000"/>
                    </a:solidFill>
                    <a:latin typeface="Calibri" pitchFamily="34" charset="0"/>
                  </a:rPr>
                  <a:t>Советские  войска</a:t>
                </a:r>
              </a:p>
            </p:txBody>
          </p:sp>
          <p:sp>
            <p:nvSpPr>
              <p:cNvPr id="26635" name="Text Box 25"/>
              <p:cNvSpPr txBox="1">
                <a:spLocks noChangeArrowheads="1"/>
              </p:cNvSpPr>
              <p:nvPr/>
            </p:nvSpPr>
            <p:spPr bwMode="auto">
              <a:xfrm>
                <a:off x="4110" y="2406"/>
                <a:ext cx="953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sz="2400" b="1" i="1">
                    <a:solidFill>
                      <a:srgbClr val="FF0000"/>
                    </a:solidFill>
                    <a:latin typeface="Calibri" pitchFamily="34" charset="0"/>
                  </a:rPr>
                  <a:t>потеряли</a:t>
                </a:r>
              </a:p>
            </p:txBody>
          </p:sp>
          <p:sp>
            <p:nvSpPr>
              <p:cNvPr id="26636" name="Text Box 26"/>
              <p:cNvSpPr txBox="1">
                <a:spLocks noChangeArrowheads="1"/>
              </p:cNvSpPr>
              <p:nvPr/>
            </p:nvSpPr>
            <p:spPr bwMode="auto">
              <a:xfrm>
                <a:off x="3670" y="2678"/>
                <a:ext cx="2018" cy="9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70000"/>
                  </a:lnSpc>
                  <a:spcBef>
                    <a:spcPct val="30000"/>
                  </a:spcBef>
                </a:pPr>
                <a:r>
                  <a:rPr lang="ru-RU" sz="2400" b="1">
                    <a:latin typeface="Calibri" pitchFamily="34" charset="0"/>
                  </a:rPr>
                  <a:t>3 500 самолетов</a:t>
                </a:r>
              </a:p>
              <a:p>
                <a:pPr>
                  <a:lnSpc>
                    <a:spcPct val="70000"/>
                  </a:lnSpc>
                  <a:spcBef>
                    <a:spcPct val="30000"/>
                  </a:spcBef>
                </a:pPr>
                <a:r>
                  <a:rPr lang="ru-RU" sz="2400" b="1">
                    <a:latin typeface="Calibri" pitchFamily="34" charset="0"/>
                  </a:rPr>
                  <a:t>6 000 танков</a:t>
                </a:r>
              </a:p>
              <a:p>
                <a:pPr>
                  <a:lnSpc>
                    <a:spcPct val="70000"/>
                  </a:lnSpc>
                  <a:spcBef>
                    <a:spcPct val="30000"/>
                  </a:spcBef>
                </a:pPr>
                <a:r>
                  <a:rPr lang="ru-RU" sz="2400" b="1">
                    <a:latin typeface="Calibri" pitchFamily="34" charset="0"/>
                  </a:rPr>
                  <a:t>более 20 000 орудий</a:t>
                </a:r>
              </a:p>
              <a:p>
                <a:pPr>
                  <a:lnSpc>
                    <a:spcPct val="70000"/>
                  </a:lnSpc>
                  <a:spcBef>
                    <a:spcPct val="30000"/>
                  </a:spcBef>
                </a:pPr>
                <a:r>
                  <a:rPr lang="ru-RU" sz="2400" b="1">
                    <a:latin typeface="Calibri" pitchFamily="34" charset="0"/>
                  </a:rPr>
                  <a:t>и минометов</a:t>
                </a:r>
              </a:p>
            </p:txBody>
          </p:sp>
        </p:grpSp>
        <p:sp>
          <p:nvSpPr>
            <p:cNvPr id="26632" name="Text Box 27"/>
            <p:cNvSpPr txBox="1">
              <a:spLocks noChangeArrowheads="1"/>
            </p:cNvSpPr>
            <p:nvPr/>
          </p:nvSpPr>
          <p:spPr bwMode="auto">
            <a:xfrm>
              <a:off x="3488" y="3508"/>
              <a:ext cx="2109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>
                  <a:solidFill>
                    <a:srgbClr val="FF0000"/>
                  </a:solidFill>
                  <a:latin typeface="Calibri" pitchFamily="34" charset="0"/>
                </a:rPr>
                <a:t>Более 100 дивизий понесли тяжелые потери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 descr="50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5" descr="foto11pb.jpg (36726 bytes)"/>
          <p:cNvPicPr>
            <a:picLocks noChangeAspect="1" noChangeArrowheads="1"/>
          </p:cNvPicPr>
          <p:nvPr/>
        </p:nvPicPr>
        <p:blipFill>
          <a:blip r:embed="rId3">
            <a:lum bright="40000"/>
          </a:blip>
          <a:srcRect/>
          <a:stretch>
            <a:fillRect/>
          </a:stretch>
        </p:blipFill>
        <p:spPr bwMode="auto">
          <a:xfrm>
            <a:off x="250825" y="188913"/>
            <a:ext cx="8642350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2" descr="330"/>
          <p:cNvPicPr>
            <a:picLocks noChangeAspect="1" noChangeArrowheads="1"/>
          </p:cNvPicPr>
          <p:nvPr/>
        </p:nvPicPr>
        <p:blipFill>
          <a:blip r:embed="rId4">
            <a:lum bright="-30000" contrast="40000"/>
          </a:blip>
          <a:srcRect/>
          <a:stretch>
            <a:fillRect/>
          </a:stretch>
        </p:blipFill>
        <p:spPr bwMode="auto">
          <a:xfrm>
            <a:off x="250825" y="188913"/>
            <a:ext cx="8642350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003800" y="260350"/>
            <a:ext cx="3889375" cy="304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74320" indent="-274320" algn="ctr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400" b="1" dirty="0"/>
              <a:t>Основные силы войск Западного фронта оказались в окружении. Фактически в первые недели войны оказались разгромлены все силы первого эшелона Красной Армии.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4238625" y="260350"/>
            <a:ext cx="4654550" cy="41544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/>
              <a:t>Однако запланированной легкой прогулки у немцев не получилось.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/>
              <a:t>Только убитыми враг потерял в первые недели войны до 100 тыс.человек,40 % танков, почти 1000 самолетов.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/>
              <a:t>Тем не менее немецкая армия продолжала сохранять решающий перевес сил.</a:t>
            </a:r>
          </a:p>
        </p:txBody>
      </p:sp>
      <p:pic>
        <p:nvPicPr>
          <p:cNvPr id="27654" name="Picture 2" descr="http://waralbum.ru/wp-content/uploads/2011/04/guderian-amba-001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188913"/>
            <a:ext cx="3457575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50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foto11pb.jpg (36726 bytes)"/>
          <p:cNvPicPr>
            <a:picLocks noChangeAspect="1" noChangeArrowheads="1"/>
          </p:cNvPicPr>
          <p:nvPr/>
        </p:nvPicPr>
        <p:blipFill>
          <a:blip r:embed="rId3">
            <a:lum bright="40000"/>
          </a:blip>
          <a:srcRect/>
          <a:stretch>
            <a:fillRect/>
          </a:stretch>
        </p:blipFill>
        <p:spPr bwMode="auto">
          <a:xfrm>
            <a:off x="250825" y="188913"/>
            <a:ext cx="8642350" cy="64087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8675" name="Text Box 7"/>
          <p:cNvSpPr txBox="1">
            <a:spLocks noChangeArrowheads="1"/>
          </p:cNvSpPr>
          <p:nvPr/>
        </p:nvSpPr>
        <p:spPr bwMode="auto">
          <a:xfrm>
            <a:off x="5191125" y="692150"/>
            <a:ext cx="3581400" cy="45243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latin typeface="Calibri" pitchFamily="34" charset="0"/>
              </a:rPr>
              <a:t>Упорное сопротивление Красной Армии под Смоленском, Ленинградом, Киевом, Одессой, на многих других участках фронта не позволило осуществить планы немецкого командования по захвату Москвы к началу осени.</a:t>
            </a:r>
          </a:p>
        </p:txBody>
      </p:sp>
      <p:pic>
        <p:nvPicPr>
          <p:cNvPr id="28676" name="Picture 8" descr="Наступление на Москву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549275"/>
            <a:ext cx="3257550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 descr="50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5" descr="foto11pb.jpg (36726 bytes)"/>
          <p:cNvPicPr>
            <a:picLocks noChangeAspect="1" noChangeArrowheads="1"/>
          </p:cNvPicPr>
          <p:nvPr/>
        </p:nvPicPr>
        <p:blipFill>
          <a:blip r:embed="rId3">
            <a:lum bright="40000"/>
          </a:blip>
          <a:srcRect/>
          <a:stretch>
            <a:fillRect/>
          </a:stretch>
        </p:blipFill>
        <p:spPr bwMode="auto">
          <a:xfrm>
            <a:off x="250825" y="188913"/>
            <a:ext cx="8642350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Содержимое 2"/>
          <p:cNvSpPr txBox="1">
            <a:spLocks/>
          </p:cNvSpPr>
          <p:nvPr/>
        </p:nvSpPr>
        <p:spPr bwMode="auto">
          <a:xfrm>
            <a:off x="179388" y="5070475"/>
            <a:ext cx="87852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400" b="1">
                <a:latin typeface="Calibri" pitchFamily="34" charset="0"/>
                <a:cs typeface="Times New Roman" pitchFamily="18" charset="0"/>
              </a:rPr>
              <a:t>В ночь на </a:t>
            </a:r>
            <a:r>
              <a:rPr lang="ru-RU" sz="24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22 июля 1941 </a:t>
            </a:r>
            <a:r>
              <a:rPr lang="ru-RU" sz="2400" b="1">
                <a:latin typeface="Calibri" pitchFamily="34" charset="0"/>
                <a:cs typeface="Times New Roman" pitchFamily="18" charset="0"/>
              </a:rPr>
              <a:t>года противник совершил первый массированный воздушный налёт на Москву.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400" b="1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4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30 сентября 1941 </a:t>
            </a:r>
            <a:r>
              <a:rPr lang="ru-RU" sz="2400" b="1">
                <a:latin typeface="Calibri" pitchFamily="34" charset="0"/>
                <a:cs typeface="Times New Roman" pitchFamily="18" charset="0"/>
              </a:rPr>
              <a:t>г. Началось генеральное наступление на Москву</a:t>
            </a:r>
            <a:r>
              <a:rPr lang="ru-RU" sz="2000" b="1">
                <a:latin typeface="Calibri" pitchFamily="34" charset="0"/>
                <a:cs typeface="Times New Roman" pitchFamily="18" charset="0"/>
              </a:rPr>
              <a:t>.</a:t>
            </a:r>
          </a:p>
          <a:p>
            <a:pPr marL="342900" indent="-342900">
              <a:spcBef>
                <a:spcPct val="20000"/>
              </a:spcBef>
              <a:buFont typeface="Wingdings 2" pitchFamily="18" charset="2"/>
              <a:buNone/>
            </a:pPr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28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Wingdings 2" pitchFamily="18" charset="2"/>
              <a:buNone/>
            </a:pP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779838" y="188913"/>
            <a:ext cx="5040312" cy="6064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Битва за Москву</a:t>
            </a:r>
            <a:endParaRPr lang="ru-RU" sz="44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9701" name="Picture 6" descr="Картинка 16 из 57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81513" y="700088"/>
            <a:ext cx="3673475" cy="431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Рисунок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9763" y="174625"/>
            <a:ext cx="3454400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 descr="50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5" descr="foto11pb.jpg (36726 bytes)"/>
          <p:cNvPicPr>
            <a:picLocks noChangeAspect="1" noChangeArrowheads="1"/>
          </p:cNvPicPr>
          <p:nvPr/>
        </p:nvPicPr>
        <p:blipFill>
          <a:blip r:embed="rId3">
            <a:lum bright="40000"/>
          </a:blip>
          <a:srcRect/>
          <a:stretch>
            <a:fillRect/>
          </a:stretch>
        </p:blipFill>
        <p:spPr bwMode="auto">
          <a:xfrm>
            <a:off x="250825" y="188913"/>
            <a:ext cx="8642350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755650" y="234950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Calibri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0825" y="333375"/>
            <a:ext cx="3816350" cy="2492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/>
              <a:t>К середине октября враг вплотную подошел к столице.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/>
              <a:t>В немецкие бинокли отлично просматривались башни Кремля</a:t>
            </a:r>
            <a:r>
              <a:rPr lang="ru-RU" sz="2400" b="1" dirty="0">
                <a:latin typeface="Perpetua Titling MT" pitchFamily="18" charset="0"/>
              </a:rPr>
              <a:t>.</a:t>
            </a:r>
          </a:p>
        </p:txBody>
      </p:sp>
      <p:sp>
        <p:nvSpPr>
          <p:cNvPr id="30725" name="Line 6"/>
          <p:cNvSpPr>
            <a:spLocks noChangeShapeType="1"/>
          </p:cNvSpPr>
          <p:nvPr/>
        </p:nvSpPr>
        <p:spPr bwMode="auto">
          <a:xfrm>
            <a:off x="4067175" y="1052513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716463" y="333375"/>
            <a:ext cx="4176712" cy="26765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/>
              <a:t>По решению ГКО началась эвакуация из Москвы правительственных учреждений, дипломатов зарубежных государств, крупных промышленных предприятий, населения.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84163" y="3392488"/>
            <a:ext cx="3455987" cy="28622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/>
              <a:t>Были подготовлены к взрыву все важнейшие объекты города на случай прорыв немцев.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/>
              <a:t>С 20 октября в Москве было введено осадное положение.</a:t>
            </a:r>
          </a:p>
        </p:txBody>
      </p:sp>
      <p:pic>
        <p:nvPicPr>
          <p:cNvPr id="30728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3398838"/>
            <a:ext cx="4651375" cy="289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 descr="50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5" descr="foto11pb.jpg (36726 bytes)"/>
          <p:cNvPicPr>
            <a:picLocks noChangeAspect="1" noChangeArrowheads="1"/>
          </p:cNvPicPr>
          <p:nvPr/>
        </p:nvPicPr>
        <p:blipFill>
          <a:blip r:embed="rId3">
            <a:lum bright="40000"/>
          </a:blip>
          <a:srcRect/>
          <a:stretch>
            <a:fillRect/>
          </a:stretch>
        </p:blipFill>
        <p:spPr bwMode="auto">
          <a:xfrm>
            <a:off x="250825" y="188913"/>
            <a:ext cx="8642350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15900" y="4049713"/>
            <a:ext cx="8712200" cy="26781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/>
              <a:t>Колоссальным напряжением сил, беспримерным мужеством и героизмом защитников столицы наступление немцев в первых числах ноября было остановлено. </a:t>
            </a:r>
            <a:r>
              <a:rPr lang="ru-RU" sz="2400" b="1" dirty="0">
                <a:solidFill>
                  <a:srgbClr val="FF0000"/>
                </a:solidFill>
              </a:rPr>
              <a:t>7 ноября, как и прежде, на Красной площади состоялся военный парад</a:t>
            </a:r>
            <a:r>
              <a:rPr lang="ru-RU" sz="2400" dirty="0">
                <a:solidFill>
                  <a:srgbClr val="FF0000"/>
                </a:solidFill>
              </a:rPr>
              <a:t>. </a:t>
            </a:r>
            <a:r>
              <a:rPr lang="ru-RU" sz="2400" b="1" dirty="0"/>
              <a:t>Однако в середине ноября немецкое наступление возобновилось с новой силой. Лишь упорное сопротивление советских воинов спасло столицу.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31748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375" y="57150"/>
            <a:ext cx="5975350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50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1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5" descr="foto11pb.jpg (36726 bytes)"/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rcRect/>
          <a:stretch>
            <a:fillRect/>
          </a:stretch>
        </p:blipFill>
        <p:spPr bwMode="auto">
          <a:xfrm>
            <a:off x="250825" y="260350"/>
            <a:ext cx="8569325" cy="621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68313" y="26035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>
                <a:latin typeface="+mj-lt"/>
                <a:ea typeface="+mj-ea"/>
                <a:cs typeface="+mj-cs"/>
              </a:rPr>
              <a:t>План </a:t>
            </a:r>
            <a:r>
              <a:rPr lang="ru-RU" sz="4400" dirty="0" smtClean="0">
                <a:latin typeface="+mj-lt"/>
                <a:ea typeface="+mj-ea"/>
                <a:cs typeface="+mj-cs"/>
              </a:rPr>
              <a:t>урока мужества</a:t>
            </a:r>
            <a:endParaRPr lang="ru-RU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14340" name="Содержимое 2"/>
          <p:cNvSpPr txBox="1">
            <a:spLocks/>
          </p:cNvSpPr>
          <p:nvPr/>
        </p:nvSpPr>
        <p:spPr bwMode="auto">
          <a:xfrm>
            <a:off x="539750" y="105251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ct val="20000"/>
              </a:spcBef>
              <a:buFont typeface="Arial" charset="0"/>
              <a:buAutoNum type="arabicPeriod"/>
            </a:pPr>
            <a:r>
              <a:rPr lang="ru-RU" sz="3200" b="1">
                <a:latin typeface="Calibri" pitchFamily="34" charset="0"/>
              </a:rPr>
              <a:t>Канун войны.</a:t>
            </a:r>
          </a:p>
          <a:p>
            <a:pPr marL="514350" indent="-514350">
              <a:spcBef>
                <a:spcPct val="20000"/>
              </a:spcBef>
              <a:buFont typeface="Arial" charset="0"/>
              <a:buAutoNum type="arabicPeriod"/>
            </a:pPr>
            <a:r>
              <a:rPr lang="ru-RU" sz="3200" b="1">
                <a:latin typeface="Calibri" pitchFamily="34" charset="0"/>
              </a:rPr>
              <a:t>Начало войны.</a:t>
            </a:r>
          </a:p>
          <a:p>
            <a:pPr marL="514350" indent="-514350">
              <a:spcBef>
                <a:spcPct val="20000"/>
              </a:spcBef>
              <a:buFont typeface="Arial" charset="0"/>
              <a:buAutoNum type="arabicPeriod"/>
            </a:pPr>
            <a:r>
              <a:rPr lang="ru-RU" sz="3200" b="1">
                <a:latin typeface="Calibri" pitchFamily="34" charset="0"/>
              </a:rPr>
              <a:t>Силы и планы сторон.</a:t>
            </a:r>
          </a:p>
          <a:p>
            <a:pPr marL="514350" indent="-514350">
              <a:spcBef>
                <a:spcPct val="20000"/>
              </a:spcBef>
              <a:buFont typeface="Arial" charset="0"/>
              <a:buAutoNum type="arabicPeriod"/>
            </a:pPr>
            <a:r>
              <a:rPr lang="ru-RU" sz="3200" b="1">
                <a:latin typeface="Calibri" pitchFamily="34" charset="0"/>
              </a:rPr>
              <a:t>Неудачи Красной армии летом-осенью 1941 г.</a:t>
            </a:r>
          </a:p>
          <a:p>
            <a:pPr marL="514350" indent="-514350">
              <a:spcBef>
                <a:spcPct val="20000"/>
              </a:spcBef>
              <a:buFont typeface="Arial" charset="0"/>
              <a:buAutoNum type="arabicPeriod"/>
            </a:pPr>
            <a:r>
              <a:rPr lang="ru-RU" sz="3200" b="1">
                <a:latin typeface="Calibri" pitchFamily="34" charset="0"/>
              </a:rPr>
              <a:t>Битва за Москву.</a:t>
            </a:r>
          </a:p>
          <a:p>
            <a:pPr marL="514350" indent="-514350">
              <a:spcBef>
                <a:spcPct val="20000"/>
              </a:spcBef>
              <a:buFont typeface="Arial" charset="0"/>
              <a:buAutoNum type="arabicPeriod"/>
            </a:pPr>
            <a:r>
              <a:rPr lang="ru-RU" sz="3200" b="1">
                <a:latin typeface="Calibri" pitchFamily="34" charset="0"/>
              </a:rPr>
              <a:t>Героическая оборона Ленинграда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4" descr="50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5" descr="foto11pb.jpg (36726 bytes)"/>
          <p:cNvPicPr>
            <a:picLocks noChangeAspect="1" noChangeArrowheads="1"/>
          </p:cNvPicPr>
          <p:nvPr/>
        </p:nvPicPr>
        <p:blipFill>
          <a:blip r:embed="rId3">
            <a:lum bright="40000"/>
          </a:blip>
          <a:srcRect/>
          <a:stretch>
            <a:fillRect/>
          </a:stretch>
        </p:blipFill>
        <p:spPr bwMode="auto">
          <a:xfrm>
            <a:off x="250825" y="188913"/>
            <a:ext cx="8642350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23850" y="180975"/>
            <a:ext cx="3384550" cy="26781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/>
              <a:t>К концу ноября войска Западного фронта получили значительные подкрепления из восточных районов страны.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50825" y="2836863"/>
            <a:ext cx="3529013" cy="39703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/>
              <a:t>Это позволило </a:t>
            </a:r>
            <a:r>
              <a:rPr lang="ru-RU" sz="2400" b="1" dirty="0">
                <a:solidFill>
                  <a:srgbClr val="FF0000"/>
                </a:solidFill>
              </a:rPr>
              <a:t>5-6 декабря 1941 </a:t>
            </a:r>
            <a:r>
              <a:rPr lang="ru-RU" sz="2400" b="1" dirty="0"/>
              <a:t>г. начать </a:t>
            </a:r>
            <a:r>
              <a:rPr lang="ru-RU" sz="2400" b="1" dirty="0">
                <a:solidFill>
                  <a:srgbClr val="FF0000"/>
                </a:solidFill>
              </a:rPr>
              <a:t>контрнаступление</a:t>
            </a:r>
            <a:r>
              <a:rPr lang="ru-RU" sz="2400" b="1" dirty="0"/>
              <a:t> советских войск под Москвой.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/>
              <a:t>В первые же дни были освобождены города Калинин(Тверь), Солнечногорск, Клин, Истра.</a:t>
            </a:r>
          </a:p>
        </p:txBody>
      </p:sp>
      <p:sp>
        <p:nvSpPr>
          <p:cNvPr id="32773" name="AutoShape 8"/>
          <p:cNvSpPr>
            <a:spLocks/>
          </p:cNvSpPr>
          <p:nvPr/>
        </p:nvSpPr>
        <p:spPr bwMode="auto">
          <a:xfrm>
            <a:off x="3779838" y="476250"/>
            <a:ext cx="152400" cy="5638800"/>
          </a:xfrm>
          <a:prstGeom prst="rightBrace">
            <a:avLst>
              <a:gd name="adj1" fmla="val 3083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019550" y="1311275"/>
            <a:ext cx="4895850" cy="39703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/>
              <a:t>Победа под Москвой имела огромное военное и политическое значение. Она означала крах немецких войск»молниеносной войны».Япония и Турция окончательно отказались от вступления в войну на стороне Германии.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/>
              <a:t>Ускорен процесс создания антигитлеровской коалиции.</a:t>
            </a: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5435600" y="4292600"/>
            <a:ext cx="0" cy="28892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4" descr="50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5" descr="foto11pb.jpg (36726 bytes)"/>
          <p:cNvPicPr>
            <a:picLocks noChangeAspect="1" noChangeArrowheads="1"/>
          </p:cNvPicPr>
          <p:nvPr/>
        </p:nvPicPr>
        <p:blipFill>
          <a:blip r:embed="rId3">
            <a:lum bright="40000"/>
          </a:blip>
          <a:srcRect/>
          <a:stretch>
            <a:fillRect/>
          </a:stretch>
        </p:blipFill>
        <p:spPr bwMode="auto">
          <a:xfrm>
            <a:off x="250825" y="188913"/>
            <a:ext cx="8642350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71550" y="188913"/>
            <a:ext cx="7491413" cy="6477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>
                <a:latin typeface="+mn-lt"/>
                <a:ea typeface="+mj-ea"/>
                <a:cs typeface="+mj-cs"/>
              </a:rPr>
              <a:t>Героическая оборона Ленинграда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23850" y="5049838"/>
            <a:ext cx="8496300" cy="157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/>
              <a:t>Одной из самых героических и трагических страниц военной поры стала оборона Ленинграда. Гитлер рассчитывал на то, что для СССР с падением Ленинграда «может наступить полная катастрофа».</a:t>
            </a:r>
          </a:p>
        </p:txBody>
      </p:sp>
      <p:pic>
        <p:nvPicPr>
          <p:cNvPr id="33797" name="Рисунок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350" y="1050925"/>
            <a:ext cx="6073775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4" descr="50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9688"/>
            <a:ext cx="849630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79388" y="5157788"/>
            <a:ext cx="8785225" cy="15684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8 сентября </a:t>
            </a:r>
            <a:r>
              <a:rPr lang="ru-RU" sz="2400" b="1" dirty="0"/>
              <a:t>немецким войскам удалось полностью блокировать город, отрезав его от внешнего мира. Уничтожены </a:t>
            </a:r>
            <a:r>
              <a:rPr lang="ru-RU" sz="2400" b="1" dirty="0" err="1"/>
              <a:t>Бадаевские</a:t>
            </a:r>
            <a:r>
              <a:rPr lang="ru-RU" sz="2400" b="1" dirty="0"/>
              <a:t> склады с продовольствием. Ранняя зима принесла тяжелое испытание защитникам города- страшный голод.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4" descr="50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www.grandrus.com/netcat_files/Image/spb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9050" y="-19050"/>
            <a:ext cx="9175750" cy="6889750"/>
          </a:xfrm>
          <a:prstGeom prst="rect">
            <a:avLst/>
          </a:prstGeom>
          <a:noFill/>
        </p:spPr>
      </p:pic>
      <p:grpSp>
        <p:nvGrpSpPr>
          <p:cNvPr id="35843" name="Group 5"/>
          <p:cNvGrpSpPr>
            <a:grpSpLocks/>
          </p:cNvGrpSpPr>
          <p:nvPr/>
        </p:nvGrpSpPr>
        <p:grpSpPr bwMode="auto">
          <a:xfrm>
            <a:off x="179388" y="2133600"/>
            <a:ext cx="8680450" cy="4400550"/>
            <a:chOff x="111" y="1253"/>
            <a:chExt cx="5468" cy="2772"/>
          </a:xfrm>
        </p:grpSpPr>
        <p:pic>
          <p:nvPicPr>
            <p:cNvPr id="35880" name="Picture 6" descr="P201009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8" y="1253"/>
              <a:ext cx="5421" cy="2772"/>
            </a:xfrm>
            <a:prstGeom prst="rect">
              <a:avLst/>
            </a:prstGeom>
            <a:noFill/>
            <a:ln w="38100">
              <a:solidFill>
                <a:srgbClr val="FF5050"/>
              </a:solidFill>
              <a:miter lim="800000"/>
              <a:headEnd/>
              <a:tailEnd/>
            </a:ln>
          </p:spPr>
        </p:pic>
        <p:sp>
          <p:nvSpPr>
            <p:cNvPr id="35881" name="Text Box 7"/>
            <p:cNvSpPr txBox="1">
              <a:spLocks noChangeArrowheads="1"/>
            </p:cNvSpPr>
            <p:nvPr/>
          </p:nvSpPr>
          <p:spPr bwMode="auto">
            <a:xfrm>
              <a:off x="1655" y="2655"/>
              <a:ext cx="104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latin typeface="Georgia" pitchFamily="18" charset="0"/>
                </a:rPr>
                <a:t>Ленинград</a:t>
              </a:r>
            </a:p>
          </p:txBody>
        </p:sp>
        <p:sp>
          <p:nvSpPr>
            <p:cNvPr id="35882" name="Text Box 8"/>
            <p:cNvSpPr txBox="1">
              <a:spLocks noChangeArrowheads="1"/>
            </p:cNvSpPr>
            <p:nvPr/>
          </p:nvSpPr>
          <p:spPr bwMode="auto">
            <a:xfrm>
              <a:off x="3878" y="2739"/>
              <a:ext cx="6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400" b="1">
                  <a:latin typeface="Georgia" pitchFamily="18" charset="0"/>
                </a:rPr>
                <a:t>Кобона</a:t>
              </a:r>
            </a:p>
          </p:txBody>
        </p:sp>
        <p:sp>
          <p:nvSpPr>
            <p:cNvPr id="35883" name="Text Box 9"/>
            <p:cNvSpPr txBox="1">
              <a:spLocks noChangeArrowheads="1"/>
            </p:cNvSpPr>
            <p:nvPr/>
          </p:nvSpPr>
          <p:spPr bwMode="auto">
            <a:xfrm>
              <a:off x="4831" y="2560"/>
              <a:ext cx="68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400" b="1">
                  <a:latin typeface="Georgia" pitchFamily="18" charset="0"/>
                </a:rPr>
                <a:t>Новая Ладога</a:t>
              </a:r>
            </a:p>
          </p:txBody>
        </p:sp>
        <p:sp>
          <p:nvSpPr>
            <p:cNvPr id="35884" name="Text Box 10"/>
            <p:cNvSpPr txBox="1">
              <a:spLocks noChangeArrowheads="1"/>
            </p:cNvSpPr>
            <p:nvPr/>
          </p:nvSpPr>
          <p:spPr bwMode="auto">
            <a:xfrm>
              <a:off x="4876" y="3147"/>
              <a:ext cx="6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400" b="1">
                  <a:latin typeface="Georgia" pitchFamily="18" charset="0"/>
                </a:rPr>
                <a:t>Волхов</a:t>
              </a:r>
            </a:p>
          </p:txBody>
        </p:sp>
        <p:sp>
          <p:nvSpPr>
            <p:cNvPr id="35885" name="Text Box 11"/>
            <p:cNvSpPr txBox="1">
              <a:spLocks noChangeArrowheads="1"/>
            </p:cNvSpPr>
            <p:nvPr/>
          </p:nvSpPr>
          <p:spPr bwMode="auto">
            <a:xfrm>
              <a:off x="475" y="2795"/>
              <a:ext cx="81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400" b="1">
                  <a:latin typeface="Georgia" pitchFamily="18" charset="0"/>
                </a:rPr>
                <a:t>Кронштадт</a:t>
              </a:r>
            </a:p>
          </p:txBody>
        </p:sp>
        <p:sp>
          <p:nvSpPr>
            <p:cNvPr id="35886" name="Text Box 12"/>
            <p:cNvSpPr txBox="1">
              <a:spLocks noChangeArrowheads="1"/>
            </p:cNvSpPr>
            <p:nvPr/>
          </p:nvSpPr>
          <p:spPr bwMode="auto">
            <a:xfrm>
              <a:off x="521" y="3238"/>
              <a:ext cx="9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400" b="1">
                  <a:latin typeface="Georgia" pitchFamily="18" charset="0"/>
                </a:rPr>
                <a:t>Ораниенбаум</a:t>
              </a:r>
            </a:p>
          </p:txBody>
        </p:sp>
        <p:sp>
          <p:nvSpPr>
            <p:cNvPr id="35887" name="Text Box 13"/>
            <p:cNvSpPr txBox="1">
              <a:spLocks noChangeArrowheads="1"/>
            </p:cNvSpPr>
            <p:nvPr/>
          </p:nvSpPr>
          <p:spPr bwMode="auto">
            <a:xfrm rot="713328">
              <a:off x="111" y="2568"/>
              <a:ext cx="146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400" b="1">
                  <a:latin typeface="Calibri" pitchFamily="34" charset="0"/>
                </a:rPr>
                <a:t>Ф и н с к и й    з а л и в</a:t>
              </a:r>
            </a:p>
          </p:txBody>
        </p:sp>
        <p:sp>
          <p:nvSpPr>
            <p:cNvPr id="35888" name="Text Box 14"/>
            <p:cNvSpPr txBox="1">
              <a:spLocks noChangeArrowheads="1"/>
            </p:cNvSpPr>
            <p:nvPr/>
          </p:nvSpPr>
          <p:spPr bwMode="auto">
            <a:xfrm>
              <a:off x="3288" y="1344"/>
              <a:ext cx="199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400" b="1">
                  <a:latin typeface="Calibri" pitchFamily="34" charset="0"/>
                </a:rPr>
                <a:t>Л а д о ж с к о е     о з е р о</a:t>
              </a:r>
            </a:p>
          </p:txBody>
        </p:sp>
        <p:sp>
          <p:nvSpPr>
            <p:cNvPr id="35889" name="Text Box 15"/>
            <p:cNvSpPr txBox="1">
              <a:spLocks noChangeArrowheads="1"/>
            </p:cNvSpPr>
            <p:nvPr/>
          </p:nvSpPr>
          <p:spPr bwMode="auto">
            <a:xfrm>
              <a:off x="4468" y="3430"/>
              <a:ext cx="108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400" b="1">
                  <a:latin typeface="Calibri" pitchFamily="34" charset="0"/>
                </a:rPr>
                <a:t>Линия фронта к 27.09. 1941 г.</a:t>
              </a:r>
            </a:p>
          </p:txBody>
        </p:sp>
      </p:grpSp>
      <p:grpSp>
        <p:nvGrpSpPr>
          <p:cNvPr id="15" name="Group 41"/>
          <p:cNvGrpSpPr>
            <a:grpSpLocks/>
          </p:cNvGrpSpPr>
          <p:nvPr/>
        </p:nvGrpSpPr>
        <p:grpSpPr bwMode="auto">
          <a:xfrm>
            <a:off x="3495675" y="4510088"/>
            <a:ext cx="1724025" cy="430212"/>
            <a:chOff x="2202" y="2841"/>
            <a:chExt cx="1086" cy="271"/>
          </a:xfrm>
        </p:grpSpPr>
        <p:sp>
          <p:nvSpPr>
            <p:cNvPr id="35876" name="Line 17"/>
            <p:cNvSpPr>
              <a:spLocks noChangeShapeType="1"/>
            </p:cNvSpPr>
            <p:nvPr/>
          </p:nvSpPr>
          <p:spPr bwMode="auto">
            <a:xfrm flipV="1">
              <a:off x="2202" y="2841"/>
              <a:ext cx="499" cy="226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77" name="Line 18"/>
            <p:cNvSpPr>
              <a:spLocks noChangeShapeType="1"/>
            </p:cNvSpPr>
            <p:nvPr/>
          </p:nvSpPr>
          <p:spPr bwMode="auto">
            <a:xfrm flipV="1">
              <a:off x="2338" y="2931"/>
              <a:ext cx="408" cy="181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78" name="Line 19"/>
            <p:cNvSpPr>
              <a:spLocks noChangeShapeType="1"/>
            </p:cNvSpPr>
            <p:nvPr/>
          </p:nvSpPr>
          <p:spPr bwMode="auto">
            <a:xfrm>
              <a:off x="2701" y="2841"/>
              <a:ext cx="499" cy="0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79" name="Line 20"/>
            <p:cNvSpPr>
              <a:spLocks noChangeShapeType="1"/>
            </p:cNvSpPr>
            <p:nvPr/>
          </p:nvSpPr>
          <p:spPr bwMode="auto">
            <a:xfrm>
              <a:off x="2746" y="2931"/>
              <a:ext cx="542" cy="0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" name="Group 32"/>
          <p:cNvGrpSpPr>
            <a:grpSpLocks/>
          </p:cNvGrpSpPr>
          <p:nvPr/>
        </p:nvGrpSpPr>
        <p:grpSpPr bwMode="auto">
          <a:xfrm>
            <a:off x="6015038" y="2636838"/>
            <a:ext cx="1728787" cy="1008062"/>
            <a:chOff x="3787" y="1570"/>
            <a:chExt cx="1089" cy="635"/>
          </a:xfrm>
        </p:grpSpPr>
        <p:sp>
          <p:nvSpPr>
            <p:cNvPr id="35874" name="Line 33"/>
            <p:cNvSpPr>
              <a:spLocks noChangeShapeType="1"/>
            </p:cNvSpPr>
            <p:nvPr/>
          </p:nvSpPr>
          <p:spPr bwMode="auto">
            <a:xfrm>
              <a:off x="3833" y="1706"/>
              <a:ext cx="952" cy="499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75" name="Line 34"/>
            <p:cNvSpPr>
              <a:spLocks noChangeShapeType="1"/>
            </p:cNvSpPr>
            <p:nvPr/>
          </p:nvSpPr>
          <p:spPr bwMode="auto">
            <a:xfrm>
              <a:off x="3787" y="1570"/>
              <a:ext cx="1089" cy="545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" name="Text Box 35"/>
          <p:cNvSpPr txBox="1">
            <a:spLocks noChangeArrowheads="1"/>
          </p:cNvSpPr>
          <p:nvPr/>
        </p:nvSpPr>
        <p:spPr bwMode="auto">
          <a:xfrm>
            <a:off x="7019925" y="6165850"/>
            <a:ext cx="1873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>
                <a:latin typeface="Calibri" pitchFamily="34" charset="0"/>
              </a:rPr>
              <a:t>«Дорога жизни»</a:t>
            </a:r>
          </a:p>
        </p:txBody>
      </p:sp>
      <p:grpSp>
        <p:nvGrpSpPr>
          <p:cNvPr id="24" name="Group 44"/>
          <p:cNvGrpSpPr>
            <a:grpSpLocks/>
          </p:cNvGrpSpPr>
          <p:nvPr/>
        </p:nvGrpSpPr>
        <p:grpSpPr bwMode="auto">
          <a:xfrm>
            <a:off x="6224588" y="6237288"/>
            <a:ext cx="720725" cy="144462"/>
            <a:chOff x="3923" y="3974"/>
            <a:chExt cx="454" cy="91"/>
          </a:xfrm>
        </p:grpSpPr>
        <p:sp>
          <p:nvSpPr>
            <p:cNvPr id="35872" name="Line 42"/>
            <p:cNvSpPr>
              <a:spLocks noChangeShapeType="1"/>
            </p:cNvSpPr>
            <p:nvPr/>
          </p:nvSpPr>
          <p:spPr bwMode="auto">
            <a:xfrm>
              <a:off x="3923" y="3974"/>
              <a:ext cx="454" cy="0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73" name="Line 43"/>
            <p:cNvSpPr>
              <a:spLocks noChangeShapeType="1"/>
            </p:cNvSpPr>
            <p:nvPr/>
          </p:nvSpPr>
          <p:spPr bwMode="auto">
            <a:xfrm>
              <a:off x="3923" y="4065"/>
              <a:ext cx="454" cy="0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7" name="Text Box 46"/>
          <p:cNvSpPr txBox="1">
            <a:spLocks noChangeArrowheads="1"/>
          </p:cNvSpPr>
          <p:nvPr/>
        </p:nvSpPr>
        <p:spPr bwMode="auto">
          <a:xfrm>
            <a:off x="179388" y="257175"/>
            <a:ext cx="8713787" cy="157003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/>
              <a:t>Выдержать зиму 1941-1942 гг. защитники смогли лишь благодаря беспримерному мужеству и доставкам продовольствия, поставляемого по Дороге жизни, положенной по льду Ладожского озера.</a:t>
            </a:r>
          </a:p>
        </p:txBody>
      </p:sp>
      <p:sp>
        <p:nvSpPr>
          <p:cNvPr id="35849" name="Rectangle 45"/>
          <p:cNvSpPr>
            <a:spLocks noChangeArrowheads="1"/>
          </p:cNvSpPr>
          <p:nvPr/>
        </p:nvSpPr>
        <p:spPr bwMode="auto">
          <a:xfrm>
            <a:off x="250825" y="2205038"/>
            <a:ext cx="4248150" cy="719137"/>
          </a:xfrm>
          <a:prstGeom prst="rect">
            <a:avLst/>
          </a:prstGeom>
          <a:solidFill>
            <a:srgbClr val="A59365">
              <a:alpha val="7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50" name="WordArt 4"/>
          <p:cNvSpPr>
            <a:spLocks noChangeArrowheads="1" noChangeShapeType="1" noTextEdit="1"/>
          </p:cNvSpPr>
          <p:nvPr/>
        </p:nvSpPr>
        <p:spPr bwMode="auto">
          <a:xfrm>
            <a:off x="466725" y="2349500"/>
            <a:ext cx="3744913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50000">
                      <a:srgbClr val="FF3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ДОРОГА ЖИЗНИ</a:t>
            </a:r>
          </a:p>
        </p:txBody>
      </p:sp>
      <p:grpSp>
        <p:nvGrpSpPr>
          <p:cNvPr id="30" name="Group 64"/>
          <p:cNvGrpSpPr>
            <a:grpSpLocks/>
          </p:cNvGrpSpPr>
          <p:nvPr/>
        </p:nvGrpSpPr>
        <p:grpSpPr bwMode="auto">
          <a:xfrm>
            <a:off x="5080000" y="2636838"/>
            <a:ext cx="1008063" cy="1873250"/>
            <a:chOff x="3200" y="1661"/>
            <a:chExt cx="635" cy="1180"/>
          </a:xfrm>
        </p:grpSpPr>
        <p:sp>
          <p:nvSpPr>
            <p:cNvPr id="35870" name="Line 30"/>
            <p:cNvSpPr>
              <a:spLocks noChangeShapeType="1"/>
            </p:cNvSpPr>
            <p:nvPr/>
          </p:nvSpPr>
          <p:spPr bwMode="auto">
            <a:xfrm flipV="1">
              <a:off x="3200" y="1661"/>
              <a:ext cx="589" cy="1180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71" name="Line 31"/>
            <p:cNvSpPr>
              <a:spLocks noChangeShapeType="1"/>
            </p:cNvSpPr>
            <p:nvPr/>
          </p:nvSpPr>
          <p:spPr bwMode="auto">
            <a:xfrm flipV="1">
              <a:off x="3334" y="1797"/>
              <a:ext cx="501" cy="998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3" name="Group 52"/>
          <p:cNvGrpSpPr>
            <a:grpSpLocks/>
          </p:cNvGrpSpPr>
          <p:nvPr/>
        </p:nvGrpSpPr>
        <p:grpSpPr bwMode="auto">
          <a:xfrm>
            <a:off x="7596188" y="3500438"/>
            <a:ext cx="144462" cy="647700"/>
            <a:chOff x="4785" y="2205"/>
            <a:chExt cx="91" cy="408"/>
          </a:xfrm>
        </p:grpSpPr>
        <p:sp>
          <p:nvSpPr>
            <p:cNvPr id="35868" name="Line 39"/>
            <p:cNvSpPr>
              <a:spLocks noChangeShapeType="1"/>
            </p:cNvSpPr>
            <p:nvPr/>
          </p:nvSpPr>
          <p:spPr bwMode="auto">
            <a:xfrm flipV="1">
              <a:off x="4785" y="2295"/>
              <a:ext cx="0" cy="318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69" name="Line 40"/>
            <p:cNvSpPr>
              <a:spLocks noChangeShapeType="1"/>
            </p:cNvSpPr>
            <p:nvPr/>
          </p:nvSpPr>
          <p:spPr bwMode="auto">
            <a:xfrm flipV="1">
              <a:off x="4876" y="2205"/>
              <a:ext cx="0" cy="408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6" name="Group 68"/>
          <p:cNvGrpSpPr>
            <a:grpSpLocks/>
          </p:cNvGrpSpPr>
          <p:nvPr/>
        </p:nvGrpSpPr>
        <p:grpSpPr bwMode="auto">
          <a:xfrm>
            <a:off x="7596188" y="4365625"/>
            <a:ext cx="144462" cy="719138"/>
            <a:chOff x="4785" y="2750"/>
            <a:chExt cx="91" cy="453"/>
          </a:xfrm>
        </p:grpSpPr>
        <p:sp>
          <p:nvSpPr>
            <p:cNvPr id="35866" name="Line 54"/>
            <p:cNvSpPr>
              <a:spLocks noChangeShapeType="1"/>
            </p:cNvSpPr>
            <p:nvPr/>
          </p:nvSpPr>
          <p:spPr bwMode="auto">
            <a:xfrm>
              <a:off x="4785" y="2750"/>
              <a:ext cx="0" cy="408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67" name="Line 55"/>
            <p:cNvSpPr>
              <a:spLocks noChangeShapeType="1"/>
            </p:cNvSpPr>
            <p:nvPr/>
          </p:nvSpPr>
          <p:spPr bwMode="auto">
            <a:xfrm>
              <a:off x="4876" y="2795"/>
              <a:ext cx="0" cy="408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9" name="Group 71"/>
          <p:cNvGrpSpPr>
            <a:grpSpLocks/>
          </p:cNvGrpSpPr>
          <p:nvPr/>
        </p:nvGrpSpPr>
        <p:grpSpPr bwMode="auto">
          <a:xfrm>
            <a:off x="6156325" y="4652963"/>
            <a:ext cx="1439863" cy="504825"/>
            <a:chOff x="3878" y="2931"/>
            <a:chExt cx="907" cy="318"/>
          </a:xfrm>
        </p:grpSpPr>
        <p:sp>
          <p:nvSpPr>
            <p:cNvPr id="35864" name="Line 56"/>
            <p:cNvSpPr>
              <a:spLocks noChangeShapeType="1"/>
            </p:cNvSpPr>
            <p:nvPr/>
          </p:nvSpPr>
          <p:spPr bwMode="auto">
            <a:xfrm>
              <a:off x="3878" y="3022"/>
              <a:ext cx="907" cy="227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65" name="Line 59"/>
            <p:cNvSpPr>
              <a:spLocks noChangeShapeType="1"/>
            </p:cNvSpPr>
            <p:nvPr/>
          </p:nvSpPr>
          <p:spPr bwMode="auto">
            <a:xfrm>
              <a:off x="3923" y="2931"/>
              <a:ext cx="862" cy="227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2" name="Group 70"/>
          <p:cNvGrpSpPr>
            <a:grpSpLocks/>
          </p:cNvGrpSpPr>
          <p:nvPr/>
        </p:nvGrpSpPr>
        <p:grpSpPr bwMode="auto">
          <a:xfrm>
            <a:off x="5292725" y="4508500"/>
            <a:ext cx="719138" cy="288925"/>
            <a:chOff x="3334" y="2840"/>
            <a:chExt cx="453" cy="182"/>
          </a:xfrm>
        </p:grpSpPr>
        <p:sp>
          <p:nvSpPr>
            <p:cNvPr id="35862" name="Line 62"/>
            <p:cNvSpPr>
              <a:spLocks noChangeShapeType="1"/>
            </p:cNvSpPr>
            <p:nvPr/>
          </p:nvSpPr>
          <p:spPr bwMode="auto">
            <a:xfrm>
              <a:off x="3334" y="2840"/>
              <a:ext cx="453" cy="91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63" name="Line 63"/>
            <p:cNvSpPr>
              <a:spLocks noChangeShapeType="1"/>
            </p:cNvSpPr>
            <p:nvPr/>
          </p:nvSpPr>
          <p:spPr bwMode="auto">
            <a:xfrm>
              <a:off x="3334" y="2931"/>
              <a:ext cx="453" cy="91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5" name="Group 74"/>
          <p:cNvGrpSpPr>
            <a:grpSpLocks/>
          </p:cNvGrpSpPr>
          <p:nvPr/>
        </p:nvGrpSpPr>
        <p:grpSpPr bwMode="auto">
          <a:xfrm>
            <a:off x="142875" y="255588"/>
            <a:ext cx="8756650" cy="6340475"/>
            <a:chOff x="125" y="282"/>
            <a:chExt cx="5516" cy="4039"/>
          </a:xfrm>
        </p:grpSpPr>
        <p:sp>
          <p:nvSpPr>
            <p:cNvPr id="35859" name="Rectangle 50"/>
            <p:cNvSpPr>
              <a:spLocks noChangeArrowheads="1"/>
            </p:cNvSpPr>
            <p:nvPr/>
          </p:nvSpPr>
          <p:spPr bwMode="auto">
            <a:xfrm>
              <a:off x="125" y="282"/>
              <a:ext cx="5512" cy="4037"/>
            </a:xfrm>
            <a:prstGeom prst="rect">
              <a:avLst/>
            </a:prstGeom>
            <a:solidFill>
              <a:srgbClr val="FFFFFF">
                <a:alpha val="8196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5860" name="Text Box 49"/>
            <p:cNvSpPr txBox="1">
              <a:spLocks noChangeArrowheads="1"/>
            </p:cNvSpPr>
            <p:nvPr/>
          </p:nvSpPr>
          <p:spPr bwMode="auto">
            <a:xfrm>
              <a:off x="284" y="3086"/>
              <a:ext cx="5357" cy="1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/>
                <a:t>Несмотря на дикие атаки гитлеровской авиации, ледовая трасса действовала. За весь период действия «Дороги жизни» в Ленинград было доставлено свыше </a:t>
              </a:r>
              <a:r>
                <a:rPr lang="ru-RU" sz="2400" b="1">
                  <a:solidFill>
                    <a:srgbClr val="FF0000"/>
                  </a:solidFill>
                </a:rPr>
                <a:t>1615 тыс. тонн груза</a:t>
              </a:r>
              <a:r>
                <a:rPr lang="ru-RU" sz="2400" b="1"/>
                <a:t>, из города эвакуировано </a:t>
              </a:r>
              <a:r>
                <a:rPr lang="ru-RU" sz="2400" b="1">
                  <a:solidFill>
                    <a:srgbClr val="FF0000"/>
                  </a:solidFill>
                </a:rPr>
                <a:t>около 1376 тыс. человек</a:t>
              </a:r>
              <a:r>
                <a:rPr lang="ru-RU" sz="2400" b="1"/>
                <a:t>.</a:t>
              </a:r>
            </a:p>
          </p:txBody>
        </p:sp>
        <p:pic>
          <p:nvPicPr>
            <p:cNvPr id="35861" name="Picture 47" descr="Дорога жизни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75" y="346"/>
              <a:ext cx="3855" cy="2783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</p:pic>
      </p:grpSp>
      <p:pic>
        <p:nvPicPr>
          <p:cNvPr id="49" name="Рисунок 48" descr="Leningrad2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9238" y="2727325"/>
            <a:ext cx="2801937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Рисунок 49" descr="13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00738" y="2530475"/>
            <a:ext cx="30607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4" descr="50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5" descr="foto11pb.jpg (36726 bytes)"/>
          <p:cNvPicPr>
            <a:picLocks noChangeAspect="1" noChangeArrowheads="1"/>
          </p:cNvPicPr>
          <p:nvPr/>
        </p:nvPicPr>
        <p:blipFill>
          <a:blip r:embed="rId3">
            <a:lum bright="40000"/>
          </a:blip>
          <a:srcRect/>
          <a:stretch>
            <a:fillRect/>
          </a:stretch>
        </p:blipFill>
        <p:spPr bwMode="auto">
          <a:xfrm>
            <a:off x="250825" y="188913"/>
            <a:ext cx="8642350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Содержимое 2"/>
          <p:cNvSpPr txBox="1">
            <a:spLocks/>
          </p:cNvSpPr>
          <p:nvPr/>
        </p:nvSpPr>
        <p:spPr bwMode="auto">
          <a:xfrm>
            <a:off x="611188" y="620713"/>
            <a:ext cx="8229600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3200">
                <a:latin typeface="Calibri" pitchFamily="34" charset="0"/>
              </a:rPr>
              <a:t>Несмотря на силу и внезапность гитлеровского нападения на СССР, Красная Армия на начальном этапе войны смогла не только выстоять, но и собрать силы для переход а в контрнаступление на стратегически важном московском направлении.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32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Wingdings 2" pitchFamily="18" charset="2"/>
              <a:buNone/>
            </a:pPr>
            <a:endParaRPr lang="ru-RU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Box 1"/>
          <p:cNvSpPr txBox="1">
            <a:spLocks noChangeArrowheads="1"/>
          </p:cNvSpPr>
          <p:nvPr/>
        </p:nvSpPr>
        <p:spPr bwMode="auto">
          <a:xfrm>
            <a:off x="684213" y="765175"/>
            <a:ext cx="8064500" cy="846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>
                <a:latin typeface="Calibri" pitchFamily="34" charset="0"/>
              </a:rPr>
              <a:t>Литература:</a:t>
            </a:r>
          </a:p>
          <a:p>
            <a:pPr algn="ctr"/>
            <a:endParaRPr lang="ru-RU" sz="3200" dirty="0">
              <a:latin typeface="Calibri" pitchFamily="34" charset="0"/>
            </a:endParaRPr>
          </a:p>
          <a:p>
            <a:r>
              <a:rPr lang="ru-RU" sz="2400" dirty="0">
                <a:latin typeface="Calibri" pitchFamily="34" charset="0"/>
              </a:rPr>
              <a:t>1. Данилов А.А, История России XX – начало XXI века,</a:t>
            </a:r>
          </a:p>
          <a:p>
            <a:r>
              <a:rPr lang="ru-RU" sz="2400" dirty="0">
                <a:latin typeface="Calibri" pitchFamily="34" charset="0"/>
              </a:rPr>
              <a:t>М., «Просвещение», 2013 г.</a:t>
            </a:r>
          </a:p>
          <a:p>
            <a:r>
              <a:rPr lang="ru-RU" sz="2400" dirty="0">
                <a:latin typeface="Calibri" pitchFamily="34" charset="0"/>
              </a:rPr>
              <a:t>2. Фотографии ресурсов интернета</a:t>
            </a:r>
          </a:p>
          <a:p>
            <a:endParaRPr lang="ru-RU" sz="2400" dirty="0">
              <a:latin typeface="Calibri" pitchFamily="34" charset="0"/>
            </a:endParaRPr>
          </a:p>
          <a:p>
            <a:r>
              <a:rPr lang="ru-RU" sz="2400" dirty="0">
                <a:latin typeface="Calibri" pitchFamily="34" charset="0"/>
              </a:rPr>
              <a:t>Фотография «Рихард Зорге» </a:t>
            </a:r>
            <a:r>
              <a:rPr lang="en-US" sz="2400" dirty="0">
                <a:latin typeface="Calibri" pitchFamily="34" charset="0"/>
                <a:hlinkClick r:id="rId2"/>
              </a:rPr>
              <a:t>http://www.lib.ru/MEMUARY/ZHZL/zorge2.jpg</a:t>
            </a:r>
            <a:endParaRPr lang="ru-RU" sz="2400" dirty="0">
              <a:latin typeface="Calibri" pitchFamily="34" charset="0"/>
            </a:endParaRPr>
          </a:p>
          <a:p>
            <a:r>
              <a:rPr lang="ru-RU" sz="2400" dirty="0">
                <a:latin typeface="Calibri" pitchFamily="34" charset="0"/>
              </a:rPr>
              <a:t>Фотография «Сталин и подготовка к войне» </a:t>
            </a:r>
            <a:r>
              <a:rPr lang="en-US" sz="2400" dirty="0">
                <a:latin typeface="Calibri" pitchFamily="34" charset="0"/>
                <a:hlinkClick r:id="rId3"/>
              </a:rPr>
              <a:t>http://his.1september.ru/2009/08/6-1.jpg</a:t>
            </a:r>
            <a:endParaRPr lang="ru-RU" sz="2400" dirty="0">
              <a:latin typeface="Calibri" pitchFamily="34" charset="0"/>
            </a:endParaRPr>
          </a:p>
          <a:p>
            <a:r>
              <a:rPr lang="ru-RU" sz="2400" dirty="0">
                <a:latin typeface="Calibri" pitchFamily="34" charset="0"/>
              </a:rPr>
              <a:t>Картинка «Карта – 22 июня 1941г.» </a:t>
            </a:r>
            <a:r>
              <a:rPr lang="en-US" sz="2400" dirty="0">
                <a:latin typeface="Calibri" pitchFamily="34" charset="0"/>
                <a:hlinkClick r:id="rId4"/>
              </a:rPr>
              <a:t>http://www.grandars.ru/images/1/review/id/703/7c556b0632.jpg</a:t>
            </a:r>
            <a:endParaRPr lang="ru-RU" sz="2400" dirty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Прямоугольник 1"/>
          <p:cNvSpPr>
            <a:spLocks noChangeArrowheads="1"/>
          </p:cNvSpPr>
          <p:nvPr/>
        </p:nvSpPr>
        <p:spPr bwMode="auto">
          <a:xfrm>
            <a:off x="179388" y="333375"/>
            <a:ext cx="8856662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Фотография «Речь Молотова» </a:t>
            </a:r>
            <a:r>
              <a:rPr lang="ru-RU" sz="2400">
                <a:latin typeface="Calibri" pitchFamily="34" charset="0"/>
                <a:hlinkClick r:id="rId2"/>
              </a:rPr>
              <a:t>http://server.audiopedia.su:8888/staroeradio/images/pics/015938.jpg</a:t>
            </a:r>
            <a:endParaRPr lang="ru-RU" sz="2400">
              <a:latin typeface="Calibri" pitchFamily="34" charset="0"/>
            </a:endParaRPr>
          </a:p>
          <a:p>
            <a:r>
              <a:rPr lang="ru-RU" sz="2400">
                <a:latin typeface="Calibri" pitchFamily="34" charset="0"/>
              </a:rPr>
              <a:t>Фотография «И. В. Сталин» </a:t>
            </a:r>
            <a:r>
              <a:rPr lang="ru-RU" sz="2400">
                <a:latin typeface="Calibri" pitchFamily="34" charset="0"/>
                <a:hlinkClick r:id="rId3"/>
              </a:rPr>
              <a:t>http://coollib.com/i/41/283941/_01.jpg</a:t>
            </a:r>
            <a:endParaRPr lang="ru-RU" sz="2400">
              <a:latin typeface="Calibri" pitchFamily="34" charset="0"/>
            </a:endParaRPr>
          </a:p>
          <a:p>
            <a:r>
              <a:rPr lang="ru-RU" sz="2400">
                <a:latin typeface="Calibri" pitchFamily="34" charset="0"/>
              </a:rPr>
              <a:t>Фотография «В. М. Молотов» </a:t>
            </a:r>
            <a:r>
              <a:rPr lang="ru-RU" sz="2400">
                <a:latin typeface="Calibri" pitchFamily="34" charset="0"/>
                <a:hlinkClick r:id="rId4"/>
              </a:rPr>
              <a:t>http://www.bibliotecamarxista.org/immagini/Molotov/Molotov.jpg</a:t>
            </a:r>
            <a:endParaRPr lang="ru-RU" sz="2400">
              <a:latin typeface="Calibri" pitchFamily="34" charset="0"/>
            </a:endParaRPr>
          </a:p>
          <a:p>
            <a:r>
              <a:rPr lang="ru-RU" sz="2400">
                <a:latin typeface="Calibri" pitchFamily="34" charset="0"/>
              </a:rPr>
              <a:t>Фотография «С. К. Тимошенко» </a:t>
            </a:r>
            <a:r>
              <a:rPr lang="ru-RU" sz="2400">
                <a:latin typeface="Calibri" pitchFamily="34" charset="0"/>
                <a:hlinkClick r:id="rId5"/>
              </a:rPr>
              <a:t>http://www.e-reading.link/illustrations/1007/1007057-i_009.jpg</a:t>
            </a:r>
            <a:endParaRPr lang="ru-RU" sz="2400">
              <a:latin typeface="Calibri" pitchFamily="34" charset="0"/>
            </a:endParaRPr>
          </a:p>
          <a:p>
            <a:r>
              <a:rPr lang="ru-RU" sz="2400">
                <a:latin typeface="Calibri" pitchFamily="34" charset="0"/>
              </a:rPr>
              <a:t>Фотография «С. М. Будённый» </a:t>
            </a:r>
            <a:r>
              <a:rPr lang="ru-RU" sz="2400">
                <a:latin typeface="Calibri" pitchFamily="34" charset="0"/>
                <a:hlinkClick r:id="rId6"/>
              </a:rPr>
              <a:t>http://www.bankgorodov.ru/photo_f/1329204160</a:t>
            </a:r>
            <a:endParaRPr lang="ru-RU" sz="2400">
              <a:latin typeface="Calibri" pitchFamily="34" charset="0"/>
            </a:endParaRPr>
          </a:p>
          <a:p>
            <a:r>
              <a:rPr lang="ru-RU" sz="2400">
                <a:latin typeface="Calibri" pitchFamily="34" charset="0"/>
              </a:rPr>
              <a:t>Фотография «К. Е. Ворошилов» </a:t>
            </a:r>
            <a:r>
              <a:rPr lang="ru-RU" sz="2400">
                <a:latin typeface="Calibri" pitchFamily="34" charset="0"/>
                <a:hlinkClick r:id="rId7"/>
              </a:rPr>
              <a:t>http://lexicon.dobrohot.org/images/6/69/00030873.jpg</a:t>
            </a:r>
            <a:endParaRPr lang="ru-RU" sz="2400">
              <a:latin typeface="Calibri" pitchFamily="34" charset="0"/>
            </a:endParaRPr>
          </a:p>
          <a:p>
            <a:r>
              <a:rPr lang="ru-RU" sz="2400">
                <a:latin typeface="Calibri" pitchFamily="34" charset="0"/>
              </a:rPr>
              <a:t>Фотография «Б. М. Шапошников» </a:t>
            </a:r>
            <a:r>
              <a:rPr lang="ru-RU" sz="2400">
                <a:latin typeface="Calibri" pitchFamily="34" charset="0"/>
                <a:hlinkClick r:id="rId8"/>
              </a:rPr>
              <a:t>http://coollib.com/i/24/154324/i_004.jpg</a:t>
            </a:r>
            <a:endParaRPr lang="ru-RU" sz="2400">
              <a:latin typeface="Calibri" pitchFamily="34" charset="0"/>
            </a:endParaRPr>
          </a:p>
          <a:p>
            <a:r>
              <a:rPr lang="ru-RU" sz="2400">
                <a:latin typeface="Calibri" pitchFamily="34" charset="0"/>
              </a:rPr>
              <a:t>Фотография «Г. К. Жуков» </a:t>
            </a:r>
            <a:r>
              <a:rPr lang="ru-RU" sz="2400">
                <a:latin typeface="Calibri" pitchFamily="34" charset="0"/>
                <a:hlinkClick r:id="rId9"/>
              </a:rPr>
              <a:t>http://militera.lib.ru/bio/krasunov_ermakov01/i_026.jpg</a:t>
            </a:r>
            <a:endParaRPr lang="ru-RU" sz="2400">
              <a:latin typeface="Calibri" pitchFamily="34" charset="0"/>
            </a:endParaRPr>
          </a:p>
          <a:p>
            <a:endParaRPr lang="ru-RU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Прямоугольник 1"/>
          <p:cNvSpPr>
            <a:spLocks noChangeArrowheads="1"/>
          </p:cNvSpPr>
          <p:nvPr/>
        </p:nvSpPr>
        <p:spPr bwMode="auto">
          <a:xfrm>
            <a:off x="250825" y="474663"/>
            <a:ext cx="8713788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Анимированная картинка «Карта План «Барбаросса»» </a:t>
            </a:r>
            <a:r>
              <a:rPr lang="ru-RU" sz="2400">
                <a:latin typeface="Calibri" pitchFamily="34" charset="0"/>
                <a:hlinkClick r:id="rId2"/>
              </a:rPr>
              <a:t>http://opoccuu.com/181211-03.jpg</a:t>
            </a:r>
            <a:endParaRPr lang="ru-RU" sz="2400">
              <a:latin typeface="Calibri" pitchFamily="34" charset="0"/>
            </a:endParaRPr>
          </a:p>
          <a:p>
            <a:r>
              <a:rPr lang="ru-RU" sz="2400">
                <a:latin typeface="Calibri" pitchFamily="34" charset="0"/>
              </a:rPr>
              <a:t>Картинка «Карта «Битва за Москву»» </a:t>
            </a:r>
            <a:r>
              <a:rPr lang="ru-RU" sz="2400">
                <a:latin typeface="Calibri" pitchFamily="34" charset="0"/>
                <a:hlinkClick r:id="rId3"/>
              </a:rPr>
              <a:t>http://hram.energosovet.ru/wp-content/uploads/2010/08/karta_m.gif</a:t>
            </a:r>
            <a:endParaRPr lang="ru-RU" sz="2400">
              <a:latin typeface="Calibri" pitchFamily="34" charset="0"/>
            </a:endParaRPr>
          </a:p>
          <a:p>
            <a:r>
              <a:rPr lang="ru-RU" sz="2400">
                <a:latin typeface="Calibri" pitchFamily="34" charset="0"/>
              </a:rPr>
              <a:t>Картинка «Отстоим Москву» </a:t>
            </a:r>
            <a:r>
              <a:rPr lang="ru-RU" sz="2400">
                <a:latin typeface="Calibri" pitchFamily="34" charset="0"/>
                <a:hlinkClick r:id="rId4"/>
              </a:rPr>
              <a:t>http://propagandahistory.ru/pics/2011/11/1322500943_d601.jpg</a:t>
            </a:r>
            <a:endParaRPr lang="ru-RU" sz="2400">
              <a:latin typeface="Calibri" pitchFamily="34" charset="0"/>
            </a:endParaRPr>
          </a:p>
          <a:p>
            <a:r>
              <a:rPr lang="ru-RU" sz="2400">
                <a:latin typeface="Calibri" pitchFamily="34" charset="0"/>
              </a:rPr>
              <a:t>Фотография «Битва за Москву» </a:t>
            </a:r>
            <a:r>
              <a:rPr lang="ru-RU" sz="2400">
                <a:latin typeface="Calibri" pitchFamily="34" charset="0"/>
                <a:hlinkClick r:id="rId5"/>
              </a:rPr>
              <a:t>http://waralbum.ru/wp-content/uploads/2010/08/sov-marsh.jpg</a:t>
            </a:r>
            <a:endParaRPr lang="ru-RU" sz="2400">
              <a:latin typeface="Calibri" pitchFamily="34" charset="0"/>
            </a:endParaRPr>
          </a:p>
          <a:p>
            <a:r>
              <a:rPr lang="ru-RU" sz="2400">
                <a:latin typeface="Calibri" pitchFamily="34" charset="0"/>
              </a:rPr>
              <a:t>Фотография «Парад 7 ноября» </a:t>
            </a:r>
            <a:r>
              <a:rPr lang="ru-RU" sz="2400">
                <a:latin typeface="Calibri" pitchFamily="34" charset="0"/>
                <a:hlinkClick r:id="rId6"/>
              </a:rPr>
              <a:t>http://waralbum.ru/wp-content/uploads/2010/01/0_48ef1_419ef9e_orig1.jpg</a:t>
            </a:r>
            <a:endParaRPr lang="ru-RU" sz="2400">
              <a:latin typeface="Calibri" pitchFamily="34" charset="0"/>
            </a:endParaRPr>
          </a:p>
          <a:p>
            <a:r>
              <a:rPr lang="ru-RU" sz="2400">
                <a:latin typeface="Calibri" pitchFamily="34" charset="0"/>
              </a:rPr>
              <a:t>Фотография «Оборона Ленинграда» </a:t>
            </a:r>
            <a:r>
              <a:rPr lang="ru-RU" sz="2400">
                <a:latin typeface="Calibri" pitchFamily="34" charset="0"/>
                <a:hlinkClick r:id="rId7"/>
              </a:rPr>
              <a:t>http://encyclopedia.mil.ru/files/morf/leningrad3(1).jpg</a:t>
            </a:r>
            <a:endParaRPr lang="ru-RU" sz="2400">
              <a:latin typeface="Calibri" pitchFamily="34" charset="0"/>
            </a:endParaRPr>
          </a:p>
          <a:p>
            <a:r>
              <a:rPr lang="ru-RU" sz="2400">
                <a:latin typeface="Calibri" pitchFamily="34" charset="0"/>
              </a:rPr>
              <a:t>Карты блокады Ленинграда из ресурсов интернета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50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1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Рисунок 4" descr="фон.jpg"/>
          <p:cNvPicPr>
            <a:picLocks noChangeAspect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250825" y="188913"/>
            <a:ext cx="8569325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>
                <a:latin typeface="+mj-lt"/>
                <a:ea typeface="+mj-ea"/>
                <a:cs typeface="+mj-cs"/>
              </a:rPr>
              <a:t>На уроке мы узнаем</a:t>
            </a:r>
          </a:p>
        </p:txBody>
      </p:sp>
      <p:sp>
        <p:nvSpPr>
          <p:cNvPr id="15364" name="Содержимое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sz="3200" b="1">
                <a:latin typeface="Calibri" pitchFamily="34" charset="0"/>
              </a:rPr>
              <a:t>Познакомимся  с трагическими событиями в начале войны и причинах поражения Красной Армии.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ru-RU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50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1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5" descr="foto11pb.jpg (36726 bytes)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250825" y="260350"/>
            <a:ext cx="8569325" cy="621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971550" y="188913"/>
            <a:ext cx="7667625" cy="57626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4400" b="1" dirty="0">
              <a:latin typeface="Monotype Corsiva" pitchFamily="66" charset="0"/>
            </a:endParaRPr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827088" y="1412875"/>
            <a:ext cx="7704137" cy="482441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4000" b="1" i="1">
                <a:latin typeface="Monotype Corsiva" pitchFamily="66" charset="0"/>
              </a:rPr>
              <a:t>Чем были вызваны неудачи Красной армии на начальном этапе войны?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50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1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5" descr="foto11pb.jpg (36726 bytes)"/>
          <p:cNvPicPr>
            <a:picLocks noChangeAspect="1" noChangeArrowheads="1"/>
          </p:cNvPicPr>
          <p:nvPr/>
        </p:nvPicPr>
        <p:blipFill>
          <a:blip r:embed="rId3">
            <a:lum bright="40000"/>
          </a:blip>
          <a:srcRect/>
          <a:stretch>
            <a:fillRect/>
          </a:stretch>
        </p:blipFill>
        <p:spPr bwMode="auto">
          <a:xfrm>
            <a:off x="250825" y="260350"/>
            <a:ext cx="8642350" cy="629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6"/>
          <p:cNvSpPr txBox="1">
            <a:spLocks noChangeArrowheads="1"/>
          </p:cNvSpPr>
          <p:nvPr/>
        </p:nvSpPr>
        <p:spPr bwMode="auto">
          <a:xfrm>
            <a:off x="1476375" y="260350"/>
            <a:ext cx="64087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Calibri" pitchFamily="34" charset="0"/>
              </a:rPr>
              <a:t>Канун войны</a:t>
            </a:r>
          </a:p>
        </p:txBody>
      </p:sp>
      <p:pic>
        <p:nvPicPr>
          <p:cNvPr id="17412" name="Picture 6" descr="stg01_stp04_img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1557338"/>
            <a:ext cx="3833813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WordArt 7"/>
          <p:cNvSpPr>
            <a:spLocks noChangeArrowheads="1" noChangeShapeType="1" noTextEdit="1"/>
          </p:cNvSpPr>
          <p:nvPr/>
        </p:nvSpPr>
        <p:spPr bwMode="auto">
          <a:xfrm>
            <a:off x="683568" y="980728"/>
            <a:ext cx="37052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18 декабря 1940 г</a:t>
            </a:r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.</a:t>
            </a:r>
          </a:p>
        </p:txBody>
      </p:sp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468313" y="4724400"/>
            <a:ext cx="3744912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Calibri" pitchFamily="34" charset="0"/>
              </a:rPr>
              <a:t>Директива № 21 </a:t>
            </a:r>
            <a:br>
              <a:rPr lang="ru-RU" sz="2800" b="1">
                <a:latin typeface="Calibri" pitchFamily="34" charset="0"/>
              </a:rPr>
            </a:br>
            <a:r>
              <a:rPr lang="ru-RU" sz="2800" b="1">
                <a:latin typeface="Calibri" pitchFamily="34" charset="0"/>
              </a:rPr>
              <a:t>План «Барбаросса» </a:t>
            </a:r>
          </a:p>
          <a:p>
            <a:r>
              <a:rPr lang="ru-RU" sz="1400">
                <a:latin typeface="Calibri" pitchFamily="34" charset="0"/>
              </a:rPr>
              <a:t/>
            </a:r>
            <a:br>
              <a:rPr lang="ru-RU" sz="1400">
                <a:latin typeface="Calibri" pitchFamily="34" charset="0"/>
              </a:rPr>
            </a:br>
            <a:endParaRPr lang="ru-RU" sz="1400">
              <a:latin typeface="Calibri" pitchFamily="34" charset="0"/>
            </a:endParaRPr>
          </a:p>
        </p:txBody>
      </p:sp>
      <p:sp>
        <p:nvSpPr>
          <p:cNvPr id="17415" name="Line 9"/>
          <p:cNvSpPr>
            <a:spLocks noChangeShapeType="1"/>
          </p:cNvSpPr>
          <p:nvPr/>
        </p:nvSpPr>
        <p:spPr bwMode="auto">
          <a:xfrm>
            <a:off x="4643438" y="1052513"/>
            <a:ext cx="0" cy="518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6" name="Text Box 10"/>
          <p:cNvSpPr txBox="1">
            <a:spLocks noChangeArrowheads="1"/>
          </p:cNvSpPr>
          <p:nvPr/>
        </p:nvSpPr>
        <p:spPr bwMode="auto">
          <a:xfrm>
            <a:off x="5003800" y="4221163"/>
            <a:ext cx="3744913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Calibri" pitchFamily="34" charset="0"/>
              </a:rPr>
              <a:t>Соображения по плану стратегического развертывания сил Советского Союза на случай войны с Германией</a:t>
            </a:r>
            <a:r>
              <a:rPr lang="ru-RU" sz="1400">
                <a:latin typeface="Calibri" pitchFamily="34" charset="0"/>
              </a:rPr>
              <a:t/>
            </a:r>
            <a:br>
              <a:rPr lang="ru-RU" sz="1400">
                <a:latin typeface="Calibri" pitchFamily="34" charset="0"/>
              </a:rPr>
            </a:br>
            <a:endParaRPr lang="ru-RU" sz="1400">
              <a:latin typeface="Calibri" pitchFamily="34" charset="0"/>
            </a:endParaRPr>
          </a:p>
        </p:txBody>
      </p:sp>
      <p:pic>
        <p:nvPicPr>
          <p:cNvPr id="13" name="WordArt 11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7125" y="877888"/>
            <a:ext cx="3365500" cy="487362"/>
          </a:xfrm>
          <a:prstGeom prst="rect">
            <a:avLst/>
          </a:prstGeom>
          <a:noFill/>
        </p:spPr>
      </p:pic>
      <p:pic>
        <p:nvPicPr>
          <p:cNvPr id="17418" name="Picture 12" descr="ST_5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32363" y="1557338"/>
            <a:ext cx="381635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50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1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5" descr="foto11pb.jpg (36726 bytes)"/>
          <p:cNvPicPr>
            <a:picLocks noChangeAspect="1" noChangeArrowheads="1"/>
          </p:cNvPicPr>
          <p:nvPr/>
        </p:nvPicPr>
        <p:blipFill>
          <a:blip r:embed="rId3">
            <a:lum bright="40000"/>
          </a:blip>
          <a:srcRect/>
          <a:stretch>
            <a:fillRect/>
          </a:stretch>
        </p:blipFill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Содержимое 2"/>
          <p:cNvSpPr txBox="1">
            <a:spLocks/>
          </p:cNvSpPr>
          <p:nvPr/>
        </p:nvSpPr>
        <p:spPr bwMode="auto">
          <a:xfrm>
            <a:off x="4787900" y="1268413"/>
            <a:ext cx="3916363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800" b="1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Весной 1941 </a:t>
            </a:r>
            <a:r>
              <a:rPr lang="ru-RU" sz="2800">
                <a:latin typeface="Calibri" pitchFamily="34" charset="0"/>
                <a:cs typeface="Times New Roman" pitchFamily="18" charset="0"/>
              </a:rPr>
              <a:t>г. советская разведка почти ежедневно докладывала Сталину о планах Гитлера. Советский разведчик </a:t>
            </a:r>
            <a:r>
              <a:rPr lang="ru-RU" sz="2800" b="1">
                <a:latin typeface="Calibri" pitchFamily="34" charset="0"/>
                <a:cs typeface="Times New Roman" pitchFamily="18" charset="0"/>
              </a:rPr>
              <a:t>Р. Зорге </a:t>
            </a:r>
            <a:r>
              <a:rPr lang="ru-RU" sz="2800">
                <a:latin typeface="Calibri" pitchFamily="34" charset="0"/>
                <a:cs typeface="Times New Roman" pitchFamily="18" charset="0"/>
              </a:rPr>
              <a:t>сообщал не только о перебросках немецких войск, но и о сроках нападения Германии. 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8313" y="188913"/>
            <a:ext cx="8229600" cy="56197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>
                <a:latin typeface="+mj-lt"/>
                <a:ea typeface="+mj-ea"/>
                <a:cs typeface="+mj-cs"/>
              </a:rPr>
              <a:t>Канун войны</a:t>
            </a:r>
          </a:p>
        </p:txBody>
      </p:sp>
      <p:pic>
        <p:nvPicPr>
          <p:cNvPr id="18437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1111250"/>
            <a:ext cx="3438525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50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1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5" descr="foto11pb.jpg (36726 bytes)"/>
          <p:cNvPicPr>
            <a:picLocks noChangeAspect="1" noChangeArrowheads="1"/>
          </p:cNvPicPr>
          <p:nvPr/>
        </p:nvPicPr>
        <p:blipFill>
          <a:blip r:embed="rId3">
            <a:lum bright="40000"/>
          </a:blip>
          <a:srcRect/>
          <a:stretch>
            <a:fillRect/>
          </a:stretch>
        </p:blipFill>
        <p:spPr bwMode="auto">
          <a:xfrm>
            <a:off x="250825" y="260350"/>
            <a:ext cx="8642350" cy="621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9" descr="6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2738" y="1865313"/>
            <a:ext cx="4608512" cy="32385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79388" y="4910138"/>
            <a:ext cx="2952750" cy="157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/>
              <a:t>Из выступления Сталина на приеме в честь выпускников военных академий</a:t>
            </a:r>
            <a:r>
              <a:rPr lang="ru-RU" sz="2400" b="1" dirty="0">
                <a:latin typeface="Perpetua Titling MT" pitchFamily="18" charset="0"/>
              </a:rPr>
              <a:t>.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58775" y="260350"/>
            <a:ext cx="3276600" cy="160496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chemeClr val="tx1"/>
                </a:solidFill>
                <a:latin typeface="Perpetua Titling MT" pitchFamily="18" charset="0"/>
              </a:rPr>
              <a:t>    Сталин считал, что война с Германией должна начаться не раньше лета 1942 г.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067175" y="260350"/>
            <a:ext cx="4752975" cy="157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/>
              <a:t>Оставшееся до войны время Сталин стремился использовать с максимальной выгодной для подготовки к войне.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79388" y="2070100"/>
            <a:ext cx="3619500" cy="12001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5 мая 1941 г. </a:t>
            </a:r>
            <a:r>
              <a:rPr lang="ru-RU" sz="2400" b="1" dirty="0"/>
              <a:t>Он принял на себя полномочия Председателя СНК СССР. </a:t>
            </a: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3635375" y="908050"/>
            <a:ext cx="4572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79388" y="3490913"/>
            <a:ext cx="3619500" cy="12001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/>
              <a:t>Шло сосредоточение войск и вооружения на границе С Германией.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513138" y="4989513"/>
            <a:ext cx="5414962" cy="157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/>
              <a:t>«Мы проводили линию на оборону до тех пор, пока не перевооружили нашу армию…а теперь надо перейти от обороны к наступлению».</a:t>
            </a: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3132138" y="5805488"/>
            <a:ext cx="3810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50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1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5" descr="foto11pb.jpg (36726 bytes)"/>
          <p:cNvPicPr>
            <a:picLocks noChangeAspect="1" noChangeArrowheads="1"/>
          </p:cNvPicPr>
          <p:nvPr/>
        </p:nvPicPr>
        <p:blipFill>
          <a:blip r:embed="rId3">
            <a:lum bright="40000"/>
          </a:blip>
          <a:srcRect/>
          <a:stretch>
            <a:fillRect/>
          </a:stretch>
        </p:blipFill>
        <p:spPr bwMode="auto">
          <a:xfrm>
            <a:off x="250825" y="260350"/>
            <a:ext cx="8642350" cy="621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 txBox="1">
            <a:spLocks noChangeArrowheads="1"/>
          </p:cNvSpPr>
          <p:nvPr/>
        </p:nvSpPr>
        <p:spPr bwMode="auto">
          <a:xfrm>
            <a:off x="160338" y="260350"/>
            <a:ext cx="4505325" cy="52451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ru-RU" sz="2400" b="1">
                <a:latin typeface="Calibri" pitchFamily="34" charset="0"/>
              </a:rPr>
              <a:t>Советское государство ясно осознавало, что Красная Армия не была готова к наступательной войне :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400" b="1">
                <a:solidFill>
                  <a:srgbClr val="990000"/>
                </a:solidFill>
                <a:latin typeface="Calibri" pitchFamily="34" charset="0"/>
              </a:rPr>
              <a:t>¾ </a:t>
            </a:r>
            <a:r>
              <a:rPr lang="ru-RU" sz="2400" b="1">
                <a:latin typeface="Calibri" pitchFamily="34" charset="0"/>
              </a:rPr>
              <a:t>ее танков требовали спасания;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400" b="1">
                <a:solidFill>
                  <a:srgbClr val="990000"/>
                </a:solidFill>
                <a:latin typeface="Calibri" pitchFamily="34" charset="0"/>
              </a:rPr>
              <a:t>90%</a:t>
            </a:r>
            <a:r>
              <a:rPr lang="ru-RU" sz="2400" b="1">
                <a:latin typeface="Calibri" pitchFamily="34" charset="0"/>
              </a:rPr>
              <a:t> танкового парка составляли  легкие танки;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400" b="1">
                <a:solidFill>
                  <a:srgbClr val="990000"/>
                </a:solidFill>
                <a:latin typeface="Calibri" pitchFamily="34" charset="0"/>
              </a:rPr>
              <a:t>50%</a:t>
            </a:r>
            <a:r>
              <a:rPr lang="ru-RU" sz="2400" b="1">
                <a:latin typeface="Calibri" pitchFamily="34" charset="0"/>
              </a:rPr>
              <a:t> общего числа танков были выпущены до 1935 г.;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400" b="1">
                <a:latin typeface="Calibri" pitchFamily="34" charset="0"/>
              </a:rPr>
              <a:t>танков новейших конструкций было не более </a:t>
            </a:r>
            <a:r>
              <a:rPr lang="ru-RU" sz="2400" b="1">
                <a:solidFill>
                  <a:srgbClr val="990000"/>
                </a:solidFill>
                <a:latin typeface="Calibri" pitchFamily="34" charset="0"/>
              </a:rPr>
              <a:t>1,5 тыс</a:t>
            </a:r>
            <a:r>
              <a:rPr lang="ru-RU" sz="2400" b="1">
                <a:latin typeface="Calibri" pitchFamily="34" charset="0"/>
              </a:rPr>
              <a:t>., а подготовленных экипажей к ним – всего </a:t>
            </a:r>
            <a:r>
              <a:rPr lang="ru-RU" sz="2400" b="1">
                <a:solidFill>
                  <a:srgbClr val="990000"/>
                </a:solidFill>
                <a:latin typeface="Calibri" pitchFamily="34" charset="0"/>
              </a:rPr>
              <a:t>208</a:t>
            </a:r>
            <a:r>
              <a:rPr lang="ru-RU" sz="2400" b="1">
                <a:latin typeface="Calibri" pitchFamily="34" charset="0"/>
              </a:rPr>
              <a:t>;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400" b="1">
                <a:latin typeface="Calibri" pitchFamily="34" charset="0"/>
              </a:rPr>
              <a:t>отсутствовала система противовоздушной обороны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endParaRPr lang="ru-RU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endParaRPr lang="ru-RU">
              <a:latin typeface="Calibri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654550" y="190500"/>
            <a:ext cx="4227513" cy="12001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>
                <a:latin typeface="Perpetua Titling MT" pitchFamily="18" charset="0"/>
              </a:rPr>
              <a:t>Из секретного доклада Гитлеру о качестве командного состава РККА.</a:t>
            </a:r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6804025" y="1390650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665663" y="1628775"/>
            <a:ext cx="4227512" cy="19383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>
                <a:latin typeface="Perpetua Titling MT" pitchFamily="18" charset="0"/>
              </a:rPr>
              <a:t>Он производит худшее впечатление, чем в 1933 г. России потребуются годы, чтобы достичь его прежнего уровня.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716463" y="3573463"/>
            <a:ext cx="4176712" cy="30464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/>
              <a:t>Ночью </a:t>
            </a:r>
            <a:r>
              <a:rPr lang="ru-RU" sz="2400" b="1" dirty="0">
                <a:solidFill>
                  <a:srgbClr val="990000"/>
                </a:solidFill>
              </a:rPr>
              <a:t>22 июня 1941</a:t>
            </a:r>
            <a:r>
              <a:rPr lang="ru-RU" sz="2400" b="1" dirty="0"/>
              <a:t> г.Сталин отдал приказ о проведении войск приграничных округов в боевую готовность. В войска эта директива поступила уже тогда, когда немецкая авиация бомбила советские города.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 descr="50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1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5" descr="foto11pb.jpg (36726 bytes)"/>
          <p:cNvPicPr>
            <a:picLocks noChangeAspect="1" noChangeArrowheads="1"/>
          </p:cNvPicPr>
          <p:nvPr/>
        </p:nvPicPr>
        <p:blipFill>
          <a:blip r:embed="rId3">
            <a:lum bright="40000"/>
          </a:blip>
          <a:srcRect/>
          <a:stretch>
            <a:fillRect/>
          </a:stretch>
        </p:blipFill>
        <p:spPr bwMode="auto">
          <a:xfrm>
            <a:off x="250825" y="260350"/>
            <a:ext cx="8642350" cy="621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 txBox="1">
            <a:spLocks noChangeArrowheads="1"/>
          </p:cNvSpPr>
          <p:nvPr/>
        </p:nvSpPr>
        <p:spPr bwMode="auto">
          <a:xfrm>
            <a:off x="250825" y="188913"/>
            <a:ext cx="8569325" cy="12954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400" b="1">
                <a:latin typeface="Calibri" pitchFamily="34" charset="0"/>
              </a:rPr>
              <a:t>На рассвете </a:t>
            </a:r>
            <a:r>
              <a:rPr lang="ru-RU" sz="2400" b="1">
                <a:solidFill>
                  <a:srgbClr val="990000"/>
                </a:solidFill>
                <a:latin typeface="Calibri" pitchFamily="34" charset="0"/>
              </a:rPr>
              <a:t>22 июня 1941</a:t>
            </a:r>
            <a:r>
              <a:rPr lang="ru-RU" sz="2400" b="1">
                <a:latin typeface="Calibri" pitchFamily="34" charset="0"/>
              </a:rPr>
              <a:t> г. без объявления войны, нарушив Пакт о ненападении, германская армия обрушилась всей мощью на советскую землю. Тысячи артиллерийских орудий открыли огонь по советской территории.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332288" y="1917700"/>
            <a:ext cx="4549775" cy="26765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latin typeface="Calibri" pitchFamily="34" charset="0"/>
              </a:rPr>
              <a:t>Авиация атаковала аэродромы, военные гарнизоны, узлы связи, командные пункты Красной Армии, крупнейшие промышленные объекты Украины, Белоруссии, Прибалтики.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140200" y="4854575"/>
            <a:ext cx="4741863" cy="15700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70C0"/>
                </a:solidFill>
                <a:latin typeface="Calibri" pitchFamily="34" charset="0"/>
              </a:rPr>
              <a:t>Началась Великая Отечественная война советского народа. Она продолжалась </a:t>
            </a:r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1418 дней- </a:t>
            </a:r>
            <a:r>
              <a:rPr lang="ru-RU" sz="2400" b="1">
                <a:solidFill>
                  <a:srgbClr val="0070C0"/>
                </a:solidFill>
                <a:latin typeface="Calibri" pitchFamily="34" charset="0"/>
              </a:rPr>
              <a:t>почти </a:t>
            </a:r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4 героических и трагических года.</a:t>
            </a:r>
          </a:p>
        </p:txBody>
      </p:sp>
      <p:pic>
        <p:nvPicPr>
          <p:cNvPr id="21510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1758950"/>
            <a:ext cx="2963862" cy="479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1445</Words>
  <Application>Microsoft Office PowerPoint</Application>
  <PresentationFormat>Экран (4:3)</PresentationFormat>
  <Paragraphs>141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6" baseType="lpstr">
      <vt:lpstr>Arial</vt:lpstr>
      <vt:lpstr>Calibri</vt:lpstr>
      <vt:lpstr>Georgia</vt:lpstr>
      <vt:lpstr>Monotype Corsiva</vt:lpstr>
      <vt:lpstr>Perpetua Titling MT</vt:lpstr>
      <vt:lpstr>Times New Roman</vt:lpstr>
      <vt:lpstr>Wingdings</vt:lpstr>
      <vt:lpstr>Wingdings 2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Начало Великой Отечественной войны</dc:title>
  <dc:creator>Я</dc:creator>
  <cp:lastModifiedBy>User</cp:lastModifiedBy>
  <cp:revision>79</cp:revision>
  <dcterms:created xsi:type="dcterms:W3CDTF">2014-02-28T14:30:59Z</dcterms:created>
  <dcterms:modified xsi:type="dcterms:W3CDTF">2020-04-22T07:33:16Z</dcterms:modified>
</cp:coreProperties>
</file>